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7" r:id="rId9"/>
    <p:sldId id="263" r:id="rId10"/>
    <p:sldId id="268" r:id="rId11"/>
    <p:sldId id="264" r:id="rId12"/>
    <p:sldId id="269" r:id="rId13"/>
    <p:sldId id="265" r:id="rId14"/>
    <p:sldId id="270" r:id="rId15"/>
    <p:sldId id="266" r:id="rId16"/>
    <p:sldId id="275" r:id="rId17"/>
    <p:sldId id="276" r:id="rId18"/>
    <p:sldId id="271" r:id="rId19"/>
    <p:sldId id="273" r:id="rId20"/>
    <p:sldId id="274" r:id="rId21"/>
    <p:sldId id="277" r:id="rId22"/>
    <p:sldId id="280" r:id="rId23"/>
    <p:sldId id="281" r:id="rId24"/>
    <p:sldId id="282" r:id="rId25"/>
    <p:sldId id="279" r:id="rId26"/>
    <p:sldId id="278" r:id="rId27"/>
    <p:sldId id="283" r:id="rId28"/>
    <p:sldId id="285" r:id="rId29"/>
    <p:sldId id="286" r:id="rId30"/>
    <p:sldId id="287" r:id="rId31"/>
    <p:sldId id="288" r:id="rId32"/>
    <p:sldId id="289" r:id="rId33"/>
    <p:sldId id="290" r:id="rId34"/>
    <p:sldId id="291" r:id="rId35"/>
    <p:sldId id="292" r:id="rId36"/>
    <p:sldId id="293"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8E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d9773002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d9773002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d977300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d977300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d977300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d977300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78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c9ada7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c9ada7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c9ada7ea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c9ada7ea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c9ada7ea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c9ada7e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c9ada7ea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c9ada7ea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d499a22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d499a22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d977300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d9773002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d977300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d977300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d9773002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d9773002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813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482-4FAC-4A9A-8597-4F26D5397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67B1A-102D-49B0-9238-361CD78DB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F2B03-E4D0-4D11-B70D-29113FB61CDB}"/>
              </a:ext>
            </a:extLst>
          </p:cNvPr>
          <p:cNvSpPr>
            <a:spLocks noGrp="1"/>
          </p:cNvSpPr>
          <p:nvPr>
            <p:ph type="dt" sz="half" idx="10"/>
          </p:nvPr>
        </p:nvSpPr>
        <p:spPr/>
        <p:txBody>
          <a:bodyPr/>
          <a:lstStyle/>
          <a:p>
            <a:fld id="{850C0BE0-891A-4F87-B207-7F1D5345F702}" type="datetimeFigureOut">
              <a:rPr lang="en-US" smtClean="0"/>
              <a:t>4/23/2020</a:t>
            </a:fld>
            <a:endParaRPr lang="en-US" dirty="0"/>
          </a:p>
        </p:txBody>
      </p:sp>
      <p:sp>
        <p:nvSpPr>
          <p:cNvPr id="5" name="Footer Placeholder 4">
            <a:extLst>
              <a:ext uri="{FF2B5EF4-FFF2-40B4-BE49-F238E27FC236}">
                <a16:creationId xmlns:a16="http://schemas.microsoft.com/office/drawing/2014/main" id="{7199151A-AF7A-4D07-AA62-2629B50524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78CE71-F476-4772-8B94-55AB014F603F}"/>
              </a:ext>
            </a:extLst>
          </p:cNvPr>
          <p:cNvSpPr>
            <a:spLocks noGrp="1"/>
          </p:cNvSpPr>
          <p:nvPr>
            <p:ph type="sldNum" sz="quarter" idx="12"/>
          </p:nvPr>
        </p:nvSpPr>
        <p:spPr/>
        <p:txBody>
          <a:bodyPr/>
          <a:lstStyle/>
          <a:p>
            <a:fld id="{FE1F988C-ED09-4262-9F05-D5E4DAFC4036}" type="slidenum">
              <a:rPr lang="en-US" smtClean="0"/>
              <a:t>‹#›</a:t>
            </a:fld>
            <a:endParaRPr lang="en-US" dirty="0"/>
          </a:p>
        </p:txBody>
      </p:sp>
    </p:spTree>
    <p:extLst>
      <p:ext uri="{BB962C8B-B14F-4D97-AF65-F5344CB8AC3E}">
        <p14:creationId xmlns:p14="http://schemas.microsoft.com/office/powerpoint/2010/main" val="1600912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148000" y="1442175"/>
            <a:ext cx="8561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b="1"/>
              <a:t>Campus Parking Availability App</a:t>
            </a:r>
            <a:endParaRPr sz="4400" b="1"/>
          </a:p>
        </p:txBody>
      </p:sp>
      <p:sp>
        <p:nvSpPr>
          <p:cNvPr id="86" name="Google Shape;86;p13"/>
          <p:cNvSpPr txBox="1">
            <a:spLocks noGrp="1"/>
          </p:cNvSpPr>
          <p:nvPr>
            <p:ph type="subTitle" idx="1"/>
          </p:nvPr>
        </p:nvSpPr>
        <p:spPr>
          <a:xfrm>
            <a:off x="598100" y="2355314"/>
            <a:ext cx="82221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Group 8 - KLY Inc.</a:t>
            </a:r>
            <a:endParaRPr sz="1800"/>
          </a:p>
          <a:p>
            <a:pPr marL="0" lvl="0" indent="0" algn="l" rtl="0">
              <a:spcBef>
                <a:spcPts val="0"/>
              </a:spcBef>
              <a:spcAft>
                <a:spcPts val="0"/>
              </a:spcAft>
              <a:buNone/>
            </a:pPr>
            <a:r>
              <a:rPr lang="en" sz="1800"/>
              <a:t>By: Mohammad Asif, Dylan Capece, Everett McCrea, Luke Padgett, Blake Stroud</a:t>
            </a:r>
            <a:endParaRPr sz="1800"/>
          </a:p>
          <a:p>
            <a:pPr marL="0" lvl="0" indent="0" algn="l" rtl="0">
              <a:spcBef>
                <a:spcPts val="0"/>
              </a:spcBef>
              <a:spcAft>
                <a:spcPts val="0"/>
              </a:spcAft>
              <a:buNone/>
            </a:pPr>
            <a:r>
              <a:rPr lang="en" sz="1800"/>
              <a:t>Meeting times: Wednesdays at 6:20 pm - Google Hangouts video call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6;p20">
            <a:extLst>
              <a:ext uri="{FF2B5EF4-FFF2-40B4-BE49-F238E27FC236}">
                <a16:creationId xmlns:a16="http://schemas.microsoft.com/office/drawing/2014/main" id="{F61E64CE-EB7C-47F1-8954-B610D09F43D4}"/>
              </a:ext>
            </a:extLst>
          </p:cNvPr>
          <p:cNvSpPr txBox="1">
            <a:spLocks noGrp="1"/>
          </p:cNvSpPr>
          <p:nvPr>
            <p:ph type="title"/>
          </p:nvPr>
        </p:nvSpPr>
        <p:spPr>
          <a:xfrm>
            <a:off x="139575" y="120641"/>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Design</a:t>
            </a:r>
            <a:endParaRPr sz="3500" b="1"/>
          </a:p>
        </p:txBody>
      </p:sp>
      <p:pic>
        <p:nvPicPr>
          <p:cNvPr id="3" name="Picture 2">
            <a:extLst>
              <a:ext uri="{FF2B5EF4-FFF2-40B4-BE49-F238E27FC236}">
                <a16:creationId xmlns:a16="http://schemas.microsoft.com/office/drawing/2014/main" id="{363918D6-E6B8-40BE-97D6-BBD3E3D4500A}"/>
              </a:ext>
            </a:extLst>
          </p:cNvPr>
          <p:cNvPicPr>
            <a:picLocks noChangeAspect="1"/>
          </p:cNvPicPr>
          <p:nvPr/>
        </p:nvPicPr>
        <p:blipFill>
          <a:blip r:embed="rId2"/>
          <a:stretch>
            <a:fillRect/>
          </a:stretch>
        </p:blipFill>
        <p:spPr>
          <a:xfrm>
            <a:off x="83618" y="833076"/>
            <a:ext cx="1321308" cy="3168573"/>
          </a:xfrm>
          <a:prstGeom prst="rect">
            <a:avLst/>
          </a:prstGeom>
        </p:spPr>
      </p:pic>
      <p:pic>
        <p:nvPicPr>
          <p:cNvPr id="5" name="Picture 4">
            <a:extLst>
              <a:ext uri="{FF2B5EF4-FFF2-40B4-BE49-F238E27FC236}">
                <a16:creationId xmlns:a16="http://schemas.microsoft.com/office/drawing/2014/main" id="{09D45075-968F-46DD-8C2D-EF4819F9FB79}"/>
              </a:ext>
            </a:extLst>
          </p:cNvPr>
          <p:cNvPicPr>
            <a:picLocks noChangeAspect="1"/>
          </p:cNvPicPr>
          <p:nvPr/>
        </p:nvPicPr>
        <p:blipFill>
          <a:blip r:embed="rId3"/>
          <a:stretch>
            <a:fillRect/>
          </a:stretch>
        </p:blipFill>
        <p:spPr>
          <a:xfrm>
            <a:off x="1504073" y="833076"/>
            <a:ext cx="1314894" cy="2867110"/>
          </a:xfrm>
          <a:prstGeom prst="rect">
            <a:avLst/>
          </a:prstGeom>
        </p:spPr>
      </p:pic>
      <p:pic>
        <p:nvPicPr>
          <p:cNvPr id="6" name="Picture 5">
            <a:extLst>
              <a:ext uri="{FF2B5EF4-FFF2-40B4-BE49-F238E27FC236}">
                <a16:creationId xmlns:a16="http://schemas.microsoft.com/office/drawing/2014/main" id="{32F3C57E-466A-4413-86CA-1E555782E711}"/>
              </a:ext>
            </a:extLst>
          </p:cNvPr>
          <p:cNvPicPr>
            <a:picLocks noChangeAspect="1"/>
          </p:cNvPicPr>
          <p:nvPr/>
        </p:nvPicPr>
        <p:blipFill>
          <a:blip r:embed="rId4"/>
          <a:stretch>
            <a:fillRect/>
          </a:stretch>
        </p:blipFill>
        <p:spPr>
          <a:xfrm>
            <a:off x="2918114" y="839939"/>
            <a:ext cx="1373402" cy="3463622"/>
          </a:xfrm>
          <a:prstGeom prst="rect">
            <a:avLst/>
          </a:prstGeom>
        </p:spPr>
      </p:pic>
      <p:pic>
        <p:nvPicPr>
          <p:cNvPr id="7" name="Picture 6">
            <a:extLst>
              <a:ext uri="{FF2B5EF4-FFF2-40B4-BE49-F238E27FC236}">
                <a16:creationId xmlns:a16="http://schemas.microsoft.com/office/drawing/2014/main" id="{100F2AAB-394A-478F-B70E-4370A9A0BC7C}"/>
              </a:ext>
            </a:extLst>
          </p:cNvPr>
          <p:cNvPicPr>
            <a:picLocks noChangeAspect="1"/>
          </p:cNvPicPr>
          <p:nvPr/>
        </p:nvPicPr>
        <p:blipFill>
          <a:blip r:embed="rId5"/>
          <a:stretch>
            <a:fillRect/>
          </a:stretch>
        </p:blipFill>
        <p:spPr>
          <a:xfrm>
            <a:off x="4399875" y="858732"/>
            <a:ext cx="1237924" cy="3142917"/>
          </a:xfrm>
          <a:prstGeom prst="rect">
            <a:avLst/>
          </a:prstGeom>
        </p:spPr>
      </p:pic>
      <p:pic>
        <p:nvPicPr>
          <p:cNvPr id="15" name="Picture 14">
            <a:extLst>
              <a:ext uri="{FF2B5EF4-FFF2-40B4-BE49-F238E27FC236}">
                <a16:creationId xmlns:a16="http://schemas.microsoft.com/office/drawing/2014/main" id="{3F8A3223-5B00-491C-AEB3-E2CB107976E5}"/>
              </a:ext>
            </a:extLst>
          </p:cNvPr>
          <p:cNvPicPr>
            <a:picLocks noChangeAspect="1"/>
          </p:cNvPicPr>
          <p:nvPr/>
        </p:nvPicPr>
        <p:blipFill>
          <a:blip r:embed="rId6"/>
          <a:stretch>
            <a:fillRect/>
          </a:stretch>
        </p:blipFill>
        <p:spPr>
          <a:xfrm>
            <a:off x="5759950" y="858732"/>
            <a:ext cx="1308479" cy="2014032"/>
          </a:xfrm>
          <a:prstGeom prst="rect">
            <a:avLst/>
          </a:prstGeom>
        </p:spPr>
      </p:pic>
      <p:pic>
        <p:nvPicPr>
          <p:cNvPr id="16" name="Picture 15">
            <a:extLst>
              <a:ext uri="{FF2B5EF4-FFF2-40B4-BE49-F238E27FC236}">
                <a16:creationId xmlns:a16="http://schemas.microsoft.com/office/drawing/2014/main" id="{CEC2ED55-25B6-4609-902B-18CA2344021C}"/>
              </a:ext>
            </a:extLst>
          </p:cNvPr>
          <p:cNvPicPr>
            <a:picLocks noChangeAspect="1"/>
          </p:cNvPicPr>
          <p:nvPr/>
        </p:nvPicPr>
        <p:blipFill>
          <a:blip r:embed="rId7"/>
          <a:stretch>
            <a:fillRect/>
          </a:stretch>
        </p:blipFill>
        <p:spPr>
          <a:xfrm>
            <a:off x="7190580" y="860457"/>
            <a:ext cx="1404692" cy="1372621"/>
          </a:xfrm>
          <a:prstGeom prst="rect">
            <a:avLst/>
          </a:prstGeom>
        </p:spPr>
      </p:pic>
    </p:spTree>
    <p:extLst>
      <p:ext uri="{BB962C8B-B14F-4D97-AF65-F5344CB8AC3E}">
        <p14:creationId xmlns:p14="http://schemas.microsoft.com/office/powerpoint/2010/main" val="2694363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Development</a:t>
            </a:r>
            <a:endParaRPr sz="3500" b="1"/>
          </a:p>
        </p:txBody>
      </p:sp>
      <p:sp>
        <p:nvSpPr>
          <p:cNvPr id="4" name="Google Shape;131;p19">
            <a:extLst>
              <a:ext uri="{FF2B5EF4-FFF2-40B4-BE49-F238E27FC236}">
                <a16:creationId xmlns:a16="http://schemas.microsoft.com/office/drawing/2014/main" id="{7E2D2FCD-9F96-4B0F-A81C-E39A7BF1ED25}"/>
              </a:ext>
            </a:extLst>
          </p:cNvPr>
          <p:cNvSpPr txBox="1">
            <a:spLocks/>
          </p:cNvSpPr>
          <p:nvPr/>
        </p:nvSpPr>
        <p:spPr>
          <a:xfrm>
            <a:off x="483825" y="679950"/>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Host computer system</a:t>
            </a:r>
          </a:p>
          <a:p>
            <a:pPr indent="-368300">
              <a:lnSpc>
                <a:spcPct val="150000"/>
              </a:lnSpc>
              <a:buClr>
                <a:srgbClr val="FFFFFF"/>
              </a:buClr>
              <a:buSzPts val="2200"/>
              <a:buFont typeface="Roboto"/>
              <a:buChar char="❖"/>
            </a:pPr>
            <a:r>
              <a:rPr lang="en-US" sz="2000" dirty="0">
                <a:solidFill>
                  <a:srgbClr val="FFFFFF"/>
                </a:solidFill>
              </a:rPr>
              <a:t>Web page</a:t>
            </a:r>
          </a:p>
          <a:p>
            <a:pPr indent="-368300">
              <a:lnSpc>
                <a:spcPct val="150000"/>
              </a:lnSpc>
              <a:buClr>
                <a:srgbClr val="FFFFFF"/>
              </a:buClr>
              <a:buSzPts val="2200"/>
              <a:buFont typeface="Roboto"/>
              <a:buChar char="❖"/>
            </a:pPr>
            <a:r>
              <a:rPr lang="en-US" sz="2000" dirty="0">
                <a:solidFill>
                  <a:srgbClr val="FFFFFF"/>
                </a:solidFill>
              </a:rPr>
              <a:t>Server/back-end</a:t>
            </a:r>
          </a:p>
          <a:p>
            <a:pPr indent="-368300">
              <a:lnSpc>
                <a:spcPct val="150000"/>
              </a:lnSpc>
              <a:buClr>
                <a:srgbClr val="FFFFFF"/>
              </a:buClr>
              <a:buSzPts val="2200"/>
              <a:buFont typeface="Roboto"/>
              <a:buChar char="❖"/>
            </a:pPr>
            <a:r>
              <a:rPr lang="en-US" sz="2000" dirty="0">
                <a:solidFill>
                  <a:srgbClr val="FFFFFF"/>
                </a:solidFill>
              </a:rPr>
              <a:t>Mobile app</a:t>
            </a:r>
          </a:p>
          <a:p>
            <a:pPr indent="-368300">
              <a:lnSpc>
                <a:spcPct val="150000"/>
              </a:lnSpc>
              <a:buClr>
                <a:srgbClr val="FFFFFF"/>
              </a:buClr>
              <a:buSzPts val="2200"/>
              <a:buFont typeface="Roboto"/>
              <a:buChar char="❖"/>
            </a:pPr>
            <a:r>
              <a:rPr lang="en-US" sz="2000" dirty="0">
                <a:solidFill>
                  <a:srgbClr val="FFFFFF"/>
                </a:solidFill>
              </a:rPr>
              <a:t>UI/UX</a:t>
            </a:r>
            <a:br>
              <a:rPr lang="en-US" sz="2200" dirty="0">
                <a:solidFill>
                  <a:srgbClr val="FFFFFF"/>
                </a:solidFill>
              </a:rPr>
            </a:br>
            <a:endParaRPr lang="en-US" sz="2200" dirty="0">
              <a:solidFill>
                <a:srgbClr val="FFFFFF"/>
              </a:solidFill>
            </a:endParaRPr>
          </a:p>
          <a:p>
            <a:pPr indent="-368300">
              <a:lnSpc>
                <a:spcPct val="150000"/>
              </a:lnSpc>
              <a:buClr>
                <a:srgbClr val="FFFFFF"/>
              </a:buClr>
              <a:buSzPts val="2200"/>
              <a:buFont typeface="Roboto"/>
              <a:buChar char="❖"/>
            </a:pPr>
            <a:r>
              <a:rPr lang="en-US" sz="2200" dirty="0">
                <a:solidFill>
                  <a:srgbClr val="FFFFFF"/>
                </a:solidFill>
              </a:rPr>
              <a:t>Find parts that need to be built</a:t>
            </a:r>
          </a:p>
          <a:p>
            <a:pPr indent="-368300">
              <a:lnSpc>
                <a:spcPct val="150000"/>
              </a:lnSpc>
              <a:buClr>
                <a:srgbClr val="FFFFFF"/>
              </a:buClr>
              <a:buSzPts val="2200"/>
              <a:buFont typeface="Roboto"/>
              <a:buChar char="❖"/>
            </a:pPr>
            <a:r>
              <a:rPr lang="en-US" sz="2200" dirty="0">
                <a:solidFill>
                  <a:srgbClr val="FFFFFF"/>
                </a:solidFill>
              </a:rPr>
              <a:t>Determine which functionalities they need</a:t>
            </a:r>
          </a:p>
          <a:p>
            <a:pPr indent="-368300">
              <a:lnSpc>
                <a:spcPct val="150000"/>
              </a:lnSpc>
              <a:buClr>
                <a:srgbClr val="FFFFFF"/>
              </a:buClr>
              <a:buSzPts val="2200"/>
              <a:buFont typeface="Roboto"/>
              <a:buChar char="❖"/>
            </a:pPr>
            <a:r>
              <a:rPr lang="en-US" sz="2200" dirty="0">
                <a:solidFill>
                  <a:srgbClr val="FFFFFF"/>
                </a:solidFill>
              </a:rPr>
              <a:t>Adherence to requirements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p21">
            <a:extLst>
              <a:ext uri="{FF2B5EF4-FFF2-40B4-BE49-F238E27FC236}">
                <a16:creationId xmlns:a16="http://schemas.microsoft.com/office/drawing/2014/main" id="{12E068EC-1D52-43C7-9CFD-A5CA65038F1D}"/>
              </a:ext>
            </a:extLst>
          </p:cNvPr>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Development</a:t>
            </a:r>
            <a:endParaRPr sz="3500" b="1"/>
          </a:p>
        </p:txBody>
      </p:sp>
      <p:pic>
        <p:nvPicPr>
          <p:cNvPr id="4" name="Picture 3">
            <a:extLst>
              <a:ext uri="{FF2B5EF4-FFF2-40B4-BE49-F238E27FC236}">
                <a16:creationId xmlns:a16="http://schemas.microsoft.com/office/drawing/2014/main" id="{5305F908-161D-44FF-91F6-98C45107C0E7}"/>
              </a:ext>
            </a:extLst>
          </p:cNvPr>
          <p:cNvPicPr>
            <a:picLocks noChangeAspect="1"/>
          </p:cNvPicPr>
          <p:nvPr/>
        </p:nvPicPr>
        <p:blipFill>
          <a:blip r:embed="rId2"/>
          <a:stretch>
            <a:fillRect/>
          </a:stretch>
        </p:blipFill>
        <p:spPr>
          <a:xfrm>
            <a:off x="139575" y="878052"/>
            <a:ext cx="1240424" cy="1747264"/>
          </a:xfrm>
          <a:prstGeom prst="rect">
            <a:avLst/>
          </a:prstGeom>
        </p:spPr>
      </p:pic>
      <p:pic>
        <p:nvPicPr>
          <p:cNvPr id="5" name="Picture 4">
            <a:extLst>
              <a:ext uri="{FF2B5EF4-FFF2-40B4-BE49-F238E27FC236}">
                <a16:creationId xmlns:a16="http://schemas.microsoft.com/office/drawing/2014/main" id="{41743BF5-9B9B-4594-B976-DABCAA0768F2}"/>
              </a:ext>
            </a:extLst>
          </p:cNvPr>
          <p:cNvPicPr>
            <a:picLocks noChangeAspect="1"/>
          </p:cNvPicPr>
          <p:nvPr/>
        </p:nvPicPr>
        <p:blipFill>
          <a:blip r:embed="rId3"/>
          <a:stretch>
            <a:fillRect/>
          </a:stretch>
        </p:blipFill>
        <p:spPr>
          <a:xfrm>
            <a:off x="1541506" y="878052"/>
            <a:ext cx="1353796" cy="2734267"/>
          </a:xfrm>
          <a:prstGeom prst="rect">
            <a:avLst/>
          </a:prstGeom>
        </p:spPr>
      </p:pic>
      <p:pic>
        <p:nvPicPr>
          <p:cNvPr id="6" name="Picture 5">
            <a:extLst>
              <a:ext uri="{FF2B5EF4-FFF2-40B4-BE49-F238E27FC236}">
                <a16:creationId xmlns:a16="http://schemas.microsoft.com/office/drawing/2014/main" id="{34837055-7524-4259-A92F-D4DDF9148773}"/>
              </a:ext>
            </a:extLst>
          </p:cNvPr>
          <p:cNvPicPr>
            <a:picLocks noChangeAspect="1"/>
          </p:cNvPicPr>
          <p:nvPr/>
        </p:nvPicPr>
        <p:blipFill>
          <a:blip r:embed="rId4"/>
          <a:stretch>
            <a:fillRect/>
          </a:stretch>
        </p:blipFill>
        <p:spPr>
          <a:xfrm>
            <a:off x="3056809" y="890551"/>
            <a:ext cx="1393810" cy="2720930"/>
          </a:xfrm>
          <a:prstGeom prst="rect">
            <a:avLst/>
          </a:prstGeom>
        </p:spPr>
      </p:pic>
      <p:pic>
        <p:nvPicPr>
          <p:cNvPr id="7" name="Picture 6">
            <a:extLst>
              <a:ext uri="{FF2B5EF4-FFF2-40B4-BE49-F238E27FC236}">
                <a16:creationId xmlns:a16="http://schemas.microsoft.com/office/drawing/2014/main" id="{4112D6CA-8019-43E7-92AA-0ED17C4166C7}"/>
              </a:ext>
            </a:extLst>
          </p:cNvPr>
          <p:cNvPicPr>
            <a:picLocks noChangeAspect="1"/>
          </p:cNvPicPr>
          <p:nvPr/>
        </p:nvPicPr>
        <p:blipFill>
          <a:blip r:embed="rId5"/>
          <a:stretch>
            <a:fillRect/>
          </a:stretch>
        </p:blipFill>
        <p:spPr>
          <a:xfrm>
            <a:off x="4593528" y="890551"/>
            <a:ext cx="1307114" cy="3601231"/>
          </a:xfrm>
          <a:prstGeom prst="rect">
            <a:avLst/>
          </a:prstGeom>
        </p:spPr>
      </p:pic>
      <p:pic>
        <p:nvPicPr>
          <p:cNvPr id="13" name="Picture 12">
            <a:extLst>
              <a:ext uri="{FF2B5EF4-FFF2-40B4-BE49-F238E27FC236}">
                <a16:creationId xmlns:a16="http://schemas.microsoft.com/office/drawing/2014/main" id="{3AC42838-26ED-45DF-9F17-EFF08DA8B920}"/>
              </a:ext>
            </a:extLst>
          </p:cNvPr>
          <p:cNvPicPr>
            <a:picLocks noChangeAspect="1"/>
          </p:cNvPicPr>
          <p:nvPr/>
        </p:nvPicPr>
        <p:blipFill>
          <a:blip r:embed="rId6"/>
          <a:stretch>
            <a:fillRect/>
          </a:stretch>
        </p:blipFill>
        <p:spPr>
          <a:xfrm>
            <a:off x="6043551" y="890552"/>
            <a:ext cx="1333790" cy="3047710"/>
          </a:xfrm>
          <a:prstGeom prst="rect">
            <a:avLst/>
          </a:prstGeom>
        </p:spPr>
      </p:pic>
      <p:pic>
        <p:nvPicPr>
          <p:cNvPr id="14" name="Picture 13">
            <a:extLst>
              <a:ext uri="{FF2B5EF4-FFF2-40B4-BE49-F238E27FC236}">
                <a16:creationId xmlns:a16="http://schemas.microsoft.com/office/drawing/2014/main" id="{5084EAD3-B0E7-47B9-959F-CCD136F49A02}"/>
              </a:ext>
            </a:extLst>
          </p:cNvPr>
          <p:cNvPicPr>
            <a:picLocks noChangeAspect="1"/>
          </p:cNvPicPr>
          <p:nvPr/>
        </p:nvPicPr>
        <p:blipFill>
          <a:blip r:embed="rId7"/>
          <a:stretch>
            <a:fillRect/>
          </a:stretch>
        </p:blipFill>
        <p:spPr>
          <a:xfrm>
            <a:off x="7598868" y="890551"/>
            <a:ext cx="1360465" cy="1360465"/>
          </a:xfrm>
          <a:prstGeom prst="rect">
            <a:avLst/>
          </a:prstGeom>
        </p:spPr>
      </p:pic>
    </p:spTree>
    <p:extLst>
      <p:ext uri="{BB962C8B-B14F-4D97-AF65-F5344CB8AC3E}">
        <p14:creationId xmlns:p14="http://schemas.microsoft.com/office/powerpoint/2010/main" val="22469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Testing</a:t>
            </a:r>
            <a:endParaRPr sz="3500" b="1"/>
          </a:p>
        </p:txBody>
      </p:sp>
      <p:sp>
        <p:nvSpPr>
          <p:cNvPr id="4" name="Google Shape;131;p19">
            <a:extLst>
              <a:ext uri="{FF2B5EF4-FFF2-40B4-BE49-F238E27FC236}">
                <a16:creationId xmlns:a16="http://schemas.microsoft.com/office/drawing/2014/main" id="{52175908-31B2-454D-B12B-4C669736A6F8}"/>
              </a:ext>
            </a:extLst>
          </p:cNvPr>
          <p:cNvSpPr txBox="1">
            <a:spLocks/>
          </p:cNvSpPr>
          <p:nvPr/>
        </p:nvSpPr>
        <p:spPr>
          <a:xfrm>
            <a:off x="483825" y="582968"/>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dirty="0">
                <a:solidFill>
                  <a:srgbClr val="FFFFFF"/>
                </a:solidFill>
              </a:rPr>
              <a:t>UI/UX</a:t>
            </a:r>
          </a:p>
          <a:p>
            <a:pPr indent="-368300">
              <a:lnSpc>
                <a:spcPct val="150000"/>
              </a:lnSpc>
              <a:buClr>
                <a:srgbClr val="FFFFFF"/>
              </a:buClr>
              <a:buSzPts val="2200"/>
              <a:buFont typeface="Roboto"/>
              <a:buChar char="❖"/>
            </a:pPr>
            <a:r>
              <a:rPr lang="en-US" dirty="0">
                <a:solidFill>
                  <a:srgbClr val="FFFFFF"/>
                </a:solidFill>
              </a:rPr>
              <a:t>Host computer system</a:t>
            </a:r>
          </a:p>
          <a:p>
            <a:pPr indent="-368300">
              <a:lnSpc>
                <a:spcPct val="150000"/>
              </a:lnSpc>
              <a:buClr>
                <a:srgbClr val="FFFFFF"/>
              </a:buClr>
              <a:buSzPts val="2200"/>
              <a:buFont typeface="Roboto"/>
              <a:buChar char="❖"/>
            </a:pPr>
            <a:r>
              <a:rPr lang="en-US" dirty="0">
                <a:solidFill>
                  <a:srgbClr val="FFFFFF"/>
                </a:solidFill>
              </a:rPr>
              <a:t>Server/back-end</a:t>
            </a:r>
          </a:p>
          <a:p>
            <a:pPr indent="-368300">
              <a:lnSpc>
                <a:spcPct val="150000"/>
              </a:lnSpc>
              <a:buClr>
                <a:srgbClr val="FFFFFF"/>
              </a:buClr>
              <a:buSzPts val="2200"/>
              <a:buFont typeface="Roboto"/>
              <a:buChar char="❖"/>
            </a:pPr>
            <a:r>
              <a:rPr lang="en-US" dirty="0">
                <a:solidFill>
                  <a:srgbClr val="FFFFFF"/>
                </a:solidFill>
              </a:rPr>
              <a:t>Web page</a:t>
            </a:r>
          </a:p>
          <a:p>
            <a:pPr indent="-368300">
              <a:lnSpc>
                <a:spcPct val="150000"/>
              </a:lnSpc>
              <a:buClr>
                <a:srgbClr val="FFFFFF"/>
              </a:buClr>
              <a:buSzPts val="2200"/>
              <a:buFont typeface="Roboto"/>
              <a:buChar char="❖"/>
            </a:pPr>
            <a:r>
              <a:rPr lang="en-US" dirty="0">
                <a:solidFill>
                  <a:srgbClr val="FFFFFF"/>
                </a:solidFill>
              </a:rPr>
              <a:t>Mobile app</a:t>
            </a:r>
          </a:p>
          <a:p>
            <a:pPr indent="-368300">
              <a:lnSpc>
                <a:spcPct val="150000"/>
              </a:lnSpc>
              <a:buClr>
                <a:srgbClr val="FFFFFF"/>
              </a:buClr>
              <a:buSzPts val="2200"/>
              <a:buFont typeface="Roboto"/>
              <a:buChar char="❖"/>
            </a:pPr>
            <a:r>
              <a:rPr lang="en-US" dirty="0">
                <a:solidFill>
                  <a:srgbClr val="FFFFFF"/>
                </a:solidFill>
              </a:rPr>
              <a:t>Unit tests, end-to-end tests, error detection</a:t>
            </a:r>
            <a:br>
              <a:rPr lang="en-US" sz="2000" dirty="0">
                <a:solidFill>
                  <a:srgbClr val="FFFFFF"/>
                </a:solidFill>
              </a:rPr>
            </a:br>
            <a:endParaRPr lang="en-US" sz="2000" dirty="0">
              <a:solidFill>
                <a:srgbClr val="FFFFFF"/>
              </a:solidFill>
            </a:endParaRPr>
          </a:p>
          <a:p>
            <a:pPr indent="-368300">
              <a:lnSpc>
                <a:spcPct val="150000"/>
              </a:lnSpc>
              <a:buClr>
                <a:srgbClr val="FFFFFF"/>
              </a:buClr>
              <a:buSzPts val="2200"/>
              <a:buFont typeface="Roboto"/>
              <a:buChar char="❖"/>
            </a:pPr>
            <a:r>
              <a:rPr lang="en-US" sz="2000" dirty="0">
                <a:solidFill>
                  <a:srgbClr val="FFFFFF"/>
                </a:solidFill>
              </a:rPr>
              <a:t>Find any issues with the system</a:t>
            </a:r>
          </a:p>
          <a:p>
            <a:pPr indent="-368300">
              <a:lnSpc>
                <a:spcPct val="150000"/>
              </a:lnSpc>
              <a:buClr>
                <a:srgbClr val="FFFFFF"/>
              </a:buClr>
              <a:buSzPts val="2200"/>
              <a:buFont typeface="Roboto"/>
              <a:buChar char="❖"/>
            </a:pPr>
            <a:r>
              <a:rPr lang="en-US" sz="2000" dirty="0">
                <a:solidFill>
                  <a:srgbClr val="FFFFFF"/>
                </a:solidFill>
              </a:rPr>
              <a:t>Ensure system is secure</a:t>
            </a:r>
          </a:p>
          <a:p>
            <a:pPr indent="-368300">
              <a:lnSpc>
                <a:spcPct val="150000"/>
              </a:lnSpc>
              <a:buClr>
                <a:srgbClr val="FFFFFF"/>
              </a:buClr>
              <a:buSzPts val="2200"/>
              <a:buFont typeface="Roboto"/>
              <a:buChar char="❖"/>
            </a:pPr>
            <a:r>
              <a:rPr lang="en-US" sz="2000" dirty="0">
                <a:solidFill>
                  <a:srgbClr val="FFFFFF"/>
                </a:solidFill>
              </a:rPr>
              <a:t>Ensure system won’t collapse under high usage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8;p22">
            <a:extLst>
              <a:ext uri="{FF2B5EF4-FFF2-40B4-BE49-F238E27FC236}">
                <a16:creationId xmlns:a16="http://schemas.microsoft.com/office/drawing/2014/main" id="{2B66D9E6-6E80-4B58-99B6-0AD6E3AF6331}"/>
              </a:ext>
            </a:extLst>
          </p:cNvPr>
          <p:cNvSpPr txBox="1">
            <a:spLocks noGrp="1"/>
          </p:cNvSpPr>
          <p:nvPr>
            <p:ph type="title"/>
          </p:nvPr>
        </p:nvSpPr>
        <p:spPr>
          <a:xfrm>
            <a:off x="139575" y="20503"/>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Testing</a:t>
            </a:r>
            <a:endParaRPr sz="3500" b="1"/>
          </a:p>
        </p:txBody>
      </p:sp>
      <p:pic>
        <p:nvPicPr>
          <p:cNvPr id="4" name="Picture 3">
            <a:extLst>
              <a:ext uri="{FF2B5EF4-FFF2-40B4-BE49-F238E27FC236}">
                <a16:creationId xmlns:a16="http://schemas.microsoft.com/office/drawing/2014/main" id="{1479CD5E-CB9E-49D9-BF63-830BA3F305D6}"/>
              </a:ext>
            </a:extLst>
          </p:cNvPr>
          <p:cNvPicPr>
            <a:picLocks noChangeAspect="1"/>
          </p:cNvPicPr>
          <p:nvPr/>
        </p:nvPicPr>
        <p:blipFill>
          <a:blip r:embed="rId2"/>
          <a:stretch>
            <a:fillRect/>
          </a:stretch>
        </p:blipFill>
        <p:spPr>
          <a:xfrm>
            <a:off x="0" y="678787"/>
            <a:ext cx="1252759" cy="3784933"/>
          </a:xfrm>
          <a:prstGeom prst="rect">
            <a:avLst/>
          </a:prstGeom>
        </p:spPr>
      </p:pic>
      <p:pic>
        <p:nvPicPr>
          <p:cNvPr id="5" name="Picture 4">
            <a:extLst>
              <a:ext uri="{FF2B5EF4-FFF2-40B4-BE49-F238E27FC236}">
                <a16:creationId xmlns:a16="http://schemas.microsoft.com/office/drawing/2014/main" id="{1AF4270F-4575-40FA-82EC-B82802D27E47}"/>
              </a:ext>
            </a:extLst>
          </p:cNvPr>
          <p:cNvPicPr>
            <a:picLocks noChangeAspect="1"/>
          </p:cNvPicPr>
          <p:nvPr/>
        </p:nvPicPr>
        <p:blipFill>
          <a:blip r:embed="rId3"/>
          <a:stretch>
            <a:fillRect/>
          </a:stretch>
        </p:blipFill>
        <p:spPr>
          <a:xfrm>
            <a:off x="1459162" y="678787"/>
            <a:ext cx="1212580" cy="2586371"/>
          </a:xfrm>
          <a:prstGeom prst="rect">
            <a:avLst/>
          </a:prstGeom>
        </p:spPr>
      </p:pic>
      <p:pic>
        <p:nvPicPr>
          <p:cNvPr id="6" name="Picture 5">
            <a:extLst>
              <a:ext uri="{FF2B5EF4-FFF2-40B4-BE49-F238E27FC236}">
                <a16:creationId xmlns:a16="http://schemas.microsoft.com/office/drawing/2014/main" id="{541B6702-2FA9-4100-9D2E-65359B1D8A1E}"/>
              </a:ext>
            </a:extLst>
          </p:cNvPr>
          <p:cNvPicPr>
            <a:picLocks noChangeAspect="1"/>
          </p:cNvPicPr>
          <p:nvPr/>
        </p:nvPicPr>
        <p:blipFill>
          <a:blip r:embed="rId4"/>
          <a:stretch>
            <a:fillRect/>
          </a:stretch>
        </p:blipFill>
        <p:spPr>
          <a:xfrm>
            <a:off x="2878145" y="678787"/>
            <a:ext cx="1345754" cy="2754590"/>
          </a:xfrm>
          <a:prstGeom prst="rect">
            <a:avLst/>
          </a:prstGeom>
        </p:spPr>
      </p:pic>
      <p:pic>
        <p:nvPicPr>
          <p:cNvPr id="7" name="Picture 6">
            <a:extLst>
              <a:ext uri="{FF2B5EF4-FFF2-40B4-BE49-F238E27FC236}">
                <a16:creationId xmlns:a16="http://schemas.microsoft.com/office/drawing/2014/main" id="{3FEDF8B4-EC51-4A96-B6D4-28BCC925CF9B}"/>
              </a:ext>
            </a:extLst>
          </p:cNvPr>
          <p:cNvPicPr>
            <a:picLocks noChangeAspect="1"/>
          </p:cNvPicPr>
          <p:nvPr/>
        </p:nvPicPr>
        <p:blipFill>
          <a:blip r:embed="rId5"/>
          <a:stretch>
            <a:fillRect/>
          </a:stretch>
        </p:blipFill>
        <p:spPr>
          <a:xfrm>
            <a:off x="4455355" y="628303"/>
            <a:ext cx="1282672" cy="3006919"/>
          </a:xfrm>
          <a:prstGeom prst="rect">
            <a:avLst/>
          </a:prstGeom>
        </p:spPr>
      </p:pic>
      <p:pic>
        <p:nvPicPr>
          <p:cNvPr id="8" name="Picture 7">
            <a:extLst>
              <a:ext uri="{FF2B5EF4-FFF2-40B4-BE49-F238E27FC236}">
                <a16:creationId xmlns:a16="http://schemas.microsoft.com/office/drawing/2014/main" id="{D5D34200-4DE8-4046-BCC6-9B7E1B2CEC8A}"/>
              </a:ext>
            </a:extLst>
          </p:cNvPr>
          <p:cNvPicPr>
            <a:picLocks noChangeAspect="1"/>
          </p:cNvPicPr>
          <p:nvPr/>
        </p:nvPicPr>
        <p:blipFill>
          <a:blip r:embed="rId6"/>
          <a:stretch>
            <a:fillRect/>
          </a:stretch>
        </p:blipFill>
        <p:spPr>
          <a:xfrm>
            <a:off x="5951876" y="678787"/>
            <a:ext cx="1317717" cy="1773311"/>
          </a:xfrm>
          <a:prstGeom prst="rect">
            <a:avLst/>
          </a:prstGeom>
        </p:spPr>
      </p:pic>
      <p:pic>
        <p:nvPicPr>
          <p:cNvPr id="14" name="Picture 13">
            <a:extLst>
              <a:ext uri="{FF2B5EF4-FFF2-40B4-BE49-F238E27FC236}">
                <a16:creationId xmlns:a16="http://schemas.microsoft.com/office/drawing/2014/main" id="{766903A0-AD82-4FCB-9ACD-ADFEC15A9999}"/>
              </a:ext>
            </a:extLst>
          </p:cNvPr>
          <p:cNvPicPr>
            <a:picLocks noChangeAspect="1"/>
          </p:cNvPicPr>
          <p:nvPr/>
        </p:nvPicPr>
        <p:blipFill>
          <a:blip r:embed="rId7"/>
          <a:stretch>
            <a:fillRect/>
          </a:stretch>
        </p:blipFill>
        <p:spPr>
          <a:xfrm>
            <a:off x="7483443" y="678787"/>
            <a:ext cx="1520982" cy="2495252"/>
          </a:xfrm>
          <a:prstGeom prst="rect">
            <a:avLst/>
          </a:prstGeom>
        </p:spPr>
      </p:pic>
    </p:spTree>
    <p:extLst>
      <p:ext uri="{BB962C8B-B14F-4D97-AF65-F5344CB8AC3E}">
        <p14:creationId xmlns:p14="http://schemas.microsoft.com/office/powerpoint/2010/main" val="176092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39575" y="134495"/>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t>WBS: Deployment</a:t>
            </a:r>
            <a:endParaRPr sz="3500" b="1" dirty="0"/>
          </a:p>
        </p:txBody>
      </p:sp>
      <p:sp>
        <p:nvSpPr>
          <p:cNvPr id="4" name="Google Shape;131;p19">
            <a:extLst>
              <a:ext uri="{FF2B5EF4-FFF2-40B4-BE49-F238E27FC236}">
                <a16:creationId xmlns:a16="http://schemas.microsoft.com/office/drawing/2014/main" id="{BD62F9F0-8BBC-446A-AE8E-B49D2FCDCB14}"/>
              </a:ext>
            </a:extLst>
          </p:cNvPr>
          <p:cNvSpPr txBox="1">
            <a:spLocks/>
          </p:cNvSpPr>
          <p:nvPr/>
        </p:nvSpPr>
        <p:spPr>
          <a:xfrm>
            <a:off x="483825" y="679950"/>
            <a:ext cx="8520600"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dirty="0">
                <a:solidFill>
                  <a:srgbClr val="FFFFFF"/>
                </a:solidFill>
              </a:rPr>
              <a:t>Launch app</a:t>
            </a:r>
          </a:p>
          <a:p>
            <a:pPr indent="-368300">
              <a:lnSpc>
                <a:spcPct val="150000"/>
              </a:lnSpc>
              <a:buClr>
                <a:srgbClr val="FFFFFF"/>
              </a:buClr>
              <a:buSzPts val="2200"/>
              <a:buFont typeface="Roboto"/>
              <a:buChar char="❖"/>
            </a:pPr>
            <a:r>
              <a:rPr lang="en-US" dirty="0">
                <a:solidFill>
                  <a:srgbClr val="FFFFFF"/>
                </a:solidFill>
              </a:rPr>
              <a:t>Connect UTD database and app database/launch new database</a:t>
            </a:r>
          </a:p>
          <a:p>
            <a:pPr indent="-368300">
              <a:lnSpc>
                <a:spcPct val="150000"/>
              </a:lnSpc>
              <a:buClr>
                <a:srgbClr val="FFFFFF"/>
              </a:buClr>
              <a:buSzPts val="2200"/>
              <a:buFont typeface="Roboto"/>
              <a:buChar char="❖"/>
            </a:pPr>
            <a:r>
              <a:rPr lang="en-US" dirty="0">
                <a:solidFill>
                  <a:srgbClr val="FFFFFF"/>
                </a:solidFill>
              </a:rPr>
              <a:t>Host computer system setup</a:t>
            </a:r>
          </a:p>
          <a:p>
            <a:pPr indent="-368300">
              <a:lnSpc>
                <a:spcPct val="150000"/>
              </a:lnSpc>
              <a:buClr>
                <a:srgbClr val="FFFFFF"/>
              </a:buClr>
              <a:buSzPts val="2200"/>
              <a:buFont typeface="Roboto"/>
              <a:buChar char="❖"/>
            </a:pPr>
            <a:r>
              <a:rPr lang="en-US" dirty="0">
                <a:solidFill>
                  <a:srgbClr val="FFFFFF"/>
                </a:solidFill>
              </a:rPr>
              <a:t>Establish network connections</a:t>
            </a:r>
          </a:p>
          <a:p>
            <a:pPr indent="-368300">
              <a:lnSpc>
                <a:spcPct val="150000"/>
              </a:lnSpc>
              <a:buClr>
                <a:srgbClr val="FFFFFF"/>
              </a:buClr>
              <a:buSzPts val="2200"/>
              <a:buFont typeface="Roboto"/>
              <a:buChar char="❖"/>
            </a:pPr>
            <a:r>
              <a:rPr lang="en-US" dirty="0">
                <a:solidFill>
                  <a:srgbClr val="FFFFFF"/>
                </a:solidFill>
              </a:rPr>
              <a:t>Training</a:t>
            </a:r>
          </a:p>
          <a:p>
            <a:pPr indent="-368300">
              <a:lnSpc>
                <a:spcPct val="150000"/>
              </a:lnSpc>
              <a:buClr>
                <a:srgbClr val="FFFFFF"/>
              </a:buClr>
              <a:buSzPts val="2200"/>
              <a:buFont typeface="Roboto"/>
              <a:buChar char="❖"/>
            </a:pPr>
            <a:r>
              <a:rPr lang="en-US" dirty="0">
                <a:solidFill>
                  <a:srgbClr val="FFFFFF"/>
                </a:solidFill>
              </a:rPr>
              <a:t>Launch DB</a:t>
            </a:r>
            <a:endParaRPr lang="en-US" sz="2200" dirty="0">
              <a:solidFill>
                <a:srgbClr val="FFFFFF"/>
              </a:solidFill>
            </a:endParaRPr>
          </a:p>
          <a:p>
            <a:pPr indent="-368300">
              <a:lnSpc>
                <a:spcPct val="150000"/>
              </a:lnSpc>
              <a:buClr>
                <a:srgbClr val="FFFFFF"/>
              </a:buClr>
              <a:buSzPts val="2200"/>
              <a:buFont typeface="Roboto"/>
              <a:buChar char="❖"/>
            </a:pPr>
            <a:endParaRPr lang="en-US" sz="1200" dirty="0">
              <a:solidFill>
                <a:srgbClr val="FFFFFF"/>
              </a:solidFill>
            </a:endParaRPr>
          </a:p>
          <a:p>
            <a:pPr indent="-368300">
              <a:lnSpc>
                <a:spcPct val="150000"/>
              </a:lnSpc>
              <a:buClr>
                <a:srgbClr val="FFFFFF"/>
              </a:buClr>
              <a:buSzPts val="2200"/>
              <a:buFont typeface="Roboto"/>
              <a:buChar char="❖"/>
            </a:pPr>
            <a:r>
              <a:rPr lang="en-US" sz="2200" dirty="0">
                <a:solidFill>
                  <a:srgbClr val="FFFFFF"/>
                </a:solidFill>
              </a:rPr>
              <a:t>Ensure everything is in place for launch day</a:t>
            </a:r>
          </a:p>
          <a:p>
            <a:pPr indent="-368300">
              <a:lnSpc>
                <a:spcPct val="150000"/>
              </a:lnSpc>
              <a:buClr>
                <a:srgbClr val="FFFFFF"/>
              </a:buClr>
              <a:buSzPts val="2200"/>
              <a:buFont typeface="Roboto"/>
              <a:buChar char="❖"/>
            </a:pPr>
            <a:r>
              <a:rPr lang="en-US" sz="2200" dirty="0">
                <a:solidFill>
                  <a:srgbClr val="FFFFFF"/>
                </a:solidFill>
              </a:rPr>
              <a:t>All systems connected together</a:t>
            </a:r>
          </a:p>
          <a:p>
            <a:pPr indent="-368300">
              <a:lnSpc>
                <a:spcPct val="150000"/>
              </a:lnSpc>
              <a:buClr>
                <a:srgbClr val="FFFFFF"/>
              </a:buClr>
              <a:buSzPts val="2200"/>
              <a:buFont typeface="Roboto"/>
              <a:buChar char="❖"/>
            </a:pPr>
            <a:r>
              <a:rPr lang="en-US" sz="2200" dirty="0">
                <a:solidFill>
                  <a:srgbClr val="FFFFFF"/>
                </a:solidFill>
              </a:rPr>
              <a:t>Make sure users have functionality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139575" y="134495"/>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Deployment</a:t>
            </a:r>
            <a:endParaRPr sz="3500" b="1"/>
          </a:p>
        </p:txBody>
      </p:sp>
      <p:pic>
        <p:nvPicPr>
          <p:cNvPr id="4" name="Picture 3">
            <a:extLst>
              <a:ext uri="{FF2B5EF4-FFF2-40B4-BE49-F238E27FC236}">
                <a16:creationId xmlns:a16="http://schemas.microsoft.com/office/drawing/2014/main" id="{A35BC7F5-8D0F-4719-AC42-151724A013FF}"/>
              </a:ext>
            </a:extLst>
          </p:cNvPr>
          <p:cNvPicPr>
            <a:picLocks noChangeAspect="1"/>
          </p:cNvPicPr>
          <p:nvPr/>
        </p:nvPicPr>
        <p:blipFill>
          <a:blip r:embed="rId3"/>
          <a:stretch>
            <a:fillRect/>
          </a:stretch>
        </p:blipFill>
        <p:spPr>
          <a:xfrm>
            <a:off x="6044673" y="163349"/>
            <a:ext cx="2160477" cy="4816801"/>
          </a:xfrm>
          <a:prstGeom prst="rect">
            <a:avLst/>
          </a:prstGeom>
        </p:spPr>
      </p:pic>
      <p:pic>
        <p:nvPicPr>
          <p:cNvPr id="5" name="Picture 4">
            <a:extLst>
              <a:ext uri="{FF2B5EF4-FFF2-40B4-BE49-F238E27FC236}">
                <a16:creationId xmlns:a16="http://schemas.microsoft.com/office/drawing/2014/main" id="{7835DE7C-4F48-47FB-96E9-467B895E6273}"/>
              </a:ext>
            </a:extLst>
          </p:cNvPr>
          <p:cNvPicPr>
            <a:picLocks noChangeAspect="1"/>
          </p:cNvPicPr>
          <p:nvPr/>
        </p:nvPicPr>
        <p:blipFill>
          <a:blip r:embed="rId4"/>
          <a:stretch>
            <a:fillRect/>
          </a:stretch>
        </p:blipFill>
        <p:spPr>
          <a:xfrm>
            <a:off x="356276" y="1071993"/>
            <a:ext cx="2113253" cy="2172282"/>
          </a:xfrm>
          <a:prstGeom prst="rect">
            <a:avLst/>
          </a:prstGeom>
        </p:spPr>
      </p:pic>
      <p:pic>
        <p:nvPicPr>
          <p:cNvPr id="6" name="Picture 5">
            <a:extLst>
              <a:ext uri="{FF2B5EF4-FFF2-40B4-BE49-F238E27FC236}">
                <a16:creationId xmlns:a16="http://schemas.microsoft.com/office/drawing/2014/main" id="{30BB44F6-41E7-42E5-A720-C227AAA624CC}"/>
              </a:ext>
            </a:extLst>
          </p:cNvPr>
          <p:cNvPicPr>
            <a:picLocks noChangeAspect="1"/>
          </p:cNvPicPr>
          <p:nvPr/>
        </p:nvPicPr>
        <p:blipFill>
          <a:blip r:embed="rId5"/>
          <a:stretch>
            <a:fillRect/>
          </a:stretch>
        </p:blipFill>
        <p:spPr>
          <a:xfrm>
            <a:off x="2966604" y="1071993"/>
            <a:ext cx="2502847" cy="2550071"/>
          </a:xfrm>
          <a:prstGeom prst="rect">
            <a:avLst/>
          </a:prstGeom>
        </p:spPr>
      </p:pic>
    </p:spTree>
    <p:extLst>
      <p:ext uri="{BB962C8B-B14F-4D97-AF65-F5344CB8AC3E}">
        <p14:creationId xmlns:p14="http://schemas.microsoft.com/office/powerpoint/2010/main" val="422538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179-616C-43F3-8102-6DEA8B9EEAD3}"/>
              </a:ext>
            </a:extLst>
          </p:cNvPr>
          <p:cNvSpPr>
            <a:spLocks noGrp="1"/>
          </p:cNvSpPr>
          <p:nvPr>
            <p:ph type="title"/>
          </p:nvPr>
        </p:nvSpPr>
        <p:spPr>
          <a:xfrm>
            <a:off x="133973" y="26076"/>
            <a:ext cx="8222100" cy="838800"/>
          </a:xfrm>
        </p:spPr>
        <p:txBody>
          <a:bodyPr/>
          <a:lstStyle/>
          <a:p>
            <a:r>
              <a:rPr lang="en-US" dirty="0">
                <a:solidFill>
                  <a:schemeClr val="bg1"/>
                </a:solidFill>
              </a:rPr>
              <a:t>Pricing Milestones</a:t>
            </a:r>
          </a:p>
        </p:txBody>
      </p:sp>
      <p:sp>
        <p:nvSpPr>
          <p:cNvPr id="4" name="Rectangle 1">
            <a:extLst>
              <a:ext uri="{FF2B5EF4-FFF2-40B4-BE49-F238E27FC236}">
                <a16:creationId xmlns:a16="http://schemas.microsoft.com/office/drawing/2014/main" id="{56974B2A-049B-4495-8683-6A1A59A9084A}"/>
              </a:ext>
            </a:extLst>
          </p:cNvPr>
          <p:cNvSpPr>
            <a:spLocks noChangeArrowheads="1"/>
          </p:cNvSpPr>
          <p:nvPr/>
        </p:nvSpPr>
        <p:spPr bwMode="auto">
          <a:xfrm>
            <a:off x="253410" y="929244"/>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6" name="Table 6">
            <a:extLst>
              <a:ext uri="{FF2B5EF4-FFF2-40B4-BE49-F238E27FC236}">
                <a16:creationId xmlns:a16="http://schemas.microsoft.com/office/drawing/2014/main" id="{45FC3205-0EA2-4C47-89A8-A248EB8327D0}"/>
              </a:ext>
            </a:extLst>
          </p:cNvPr>
          <p:cNvGraphicFramePr>
            <a:graphicFrameLocks noGrp="1"/>
          </p:cNvGraphicFramePr>
          <p:nvPr>
            <p:extLst>
              <p:ext uri="{D42A27DB-BD31-4B8C-83A1-F6EECF244321}">
                <p14:modId xmlns:p14="http://schemas.microsoft.com/office/powerpoint/2010/main" val="1210993157"/>
              </p:ext>
            </p:extLst>
          </p:nvPr>
        </p:nvGraphicFramePr>
        <p:xfrm>
          <a:off x="150150" y="940674"/>
          <a:ext cx="2593050" cy="3544500"/>
        </p:xfrm>
        <a:graphic>
          <a:graphicData uri="http://schemas.openxmlformats.org/drawingml/2006/table">
            <a:tbl>
              <a:tblPr firstRow="1" bandRow="1">
                <a:tableStyleId>{5C22544A-7EE6-4342-B048-85BDC9FD1C3A}</a:tableStyleId>
              </a:tblPr>
              <a:tblGrid>
                <a:gridCol w="1296525">
                  <a:extLst>
                    <a:ext uri="{9D8B030D-6E8A-4147-A177-3AD203B41FA5}">
                      <a16:colId xmlns:a16="http://schemas.microsoft.com/office/drawing/2014/main" val="1523564490"/>
                    </a:ext>
                  </a:extLst>
                </a:gridCol>
                <a:gridCol w="1296525">
                  <a:extLst>
                    <a:ext uri="{9D8B030D-6E8A-4147-A177-3AD203B41FA5}">
                      <a16:colId xmlns:a16="http://schemas.microsoft.com/office/drawing/2014/main" val="1490774776"/>
                    </a:ext>
                  </a:extLst>
                </a:gridCol>
              </a:tblGrid>
              <a:tr h="476850">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76850">
                <a:tc>
                  <a:txBody>
                    <a:bodyPr/>
                    <a:lstStyle/>
                    <a:p>
                      <a:r>
                        <a:rPr lang="en-US" dirty="0"/>
                        <a:t>Requirements</a:t>
                      </a:r>
                    </a:p>
                    <a:p>
                      <a:r>
                        <a:rPr lang="en-US" dirty="0"/>
                        <a:t>(M01)</a:t>
                      </a:r>
                    </a:p>
                  </a:txBody>
                  <a:tcPr/>
                </a:tc>
                <a:tc>
                  <a:txBody>
                    <a:bodyPr/>
                    <a:lstStyle/>
                    <a:p>
                      <a:r>
                        <a:rPr lang="en-US" b="1" dirty="0"/>
                        <a:t>$100,000</a:t>
                      </a:r>
                    </a:p>
                  </a:txBody>
                  <a:tcPr/>
                </a:tc>
                <a:extLst>
                  <a:ext uri="{0D108BD9-81ED-4DB2-BD59-A6C34878D82A}">
                    <a16:rowId xmlns:a16="http://schemas.microsoft.com/office/drawing/2014/main" val="3109509273"/>
                  </a:ext>
                </a:extLst>
              </a:tr>
              <a:tr h="476850">
                <a:tc>
                  <a:txBody>
                    <a:bodyPr/>
                    <a:lstStyle/>
                    <a:p>
                      <a:r>
                        <a:rPr lang="en-US" dirty="0"/>
                        <a:t>Design</a:t>
                      </a:r>
                    </a:p>
                    <a:p>
                      <a:r>
                        <a:rPr lang="en-US" dirty="0"/>
                        <a:t>(M02)</a:t>
                      </a:r>
                    </a:p>
                  </a:txBody>
                  <a:tcPr/>
                </a:tc>
                <a:tc>
                  <a:txBody>
                    <a:bodyPr/>
                    <a:lstStyle/>
                    <a:p>
                      <a:r>
                        <a:rPr lang="en-US" b="1" dirty="0"/>
                        <a:t>$200,000</a:t>
                      </a:r>
                    </a:p>
                  </a:txBody>
                  <a:tcPr/>
                </a:tc>
                <a:extLst>
                  <a:ext uri="{0D108BD9-81ED-4DB2-BD59-A6C34878D82A}">
                    <a16:rowId xmlns:a16="http://schemas.microsoft.com/office/drawing/2014/main" val="2330808929"/>
                  </a:ext>
                </a:extLst>
              </a:tr>
              <a:tr h="476850">
                <a:tc>
                  <a:txBody>
                    <a:bodyPr/>
                    <a:lstStyle/>
                    <a:p>
                      <a:r>
                        <a:rPr lang="en-US" dirty="0"/>
                        <a:t>Development</a:t>
                      </a:r>
                    </a:p>
                    <a:p>
                      <a:r>
                        <a:rPr lang="en-US" dirty="0"/>
                        <a:t>(M03)</a:t>
                      </a:r>
                    </a:p>
                  </a:txBody>
                  <a:tcPr/>
                </a:tc>
                <a:tc>
                  <a:txBody>
                    <a:bodyPr/>
                    <a:lstStyle/>
                    <a:p>
                      <a:r>
                        <a:rPr lang="en-US" b="1" dirty="0"/>
                        <a:t>$800,000</a:t>
                      </a:r>
                    </a:p>
                  </a:txBody>
                  <a:tcPr/>
                </a:tc>
                <a:extLst>
                  <a:ext uri="{0D108BD9-81ED-4DB2-BD59-A6C34878D82A}">
                    <a16:rowId xmlns:a16="http://schemas.microsoft.com/office/drawing/2014/main" val="1826251899"/>
                  </a:ext>
                </a:extLst>
              </a:tr>
              <a:tr h="476850">
                <a:tc>
                  <a:txBody>
                    <a:bodyPr/>
                    <a:lstStyle/>
                    <a:p>
                      <a:r>
                        <a:rPr lang="en-US" dirty="0"/>
                        <a:t>Testing</a:t>
                      </a:r>
                    </a:p>
                    <a:p>
                      <a:r>
                        <a:rPr lang="en-US" dirty="0"/>
                        <a:t>(M04)</a:t>
                      </a:r>
                    </a:p>
                  </a:txBody>
                  <a:tcPr/>
                </a:tc>
                <a:tc>
                  <a:txBody>
                    <a:bodyPr/>
                    <a:lstStyle/>
                    <a:p>
                      <a:r>
                        <a:rPr lang="en-US" b="1" dirty="0"/>
                        <a:t>$400,000</a:t>
                      </a:r>
                    </a:p>
                  </a:txBody>
                  <a:tcPr/>
                </a:tc>
                <a:extLst>
                  <a:ext uri="{0D108BD9-81ED-4DB2-BD59-A6C34878D82A}">
                    <a16:rowId xmlns:a16="http://schemas.microsoft.com/office/drawing/2014/main" val="3294048784"/>
                  </a:ext>
                </a:extLst>
              </a:tr>
              <a:tr h="476850">
                <a:tc>
                  <a:txBody>
                    <a:bodyPr/>
                    <a:lstStyle/>
                    <a:p>
                      <a:r>
                        <a:rPr lang="en-US" dirty="0"/>
                        <a:t>Deployment</a:t>
                      </a:r>
                    </a:p>
                    <a:p>
                      <a:r>
                        <a:rPr lang="en-US" dirty="0"/>
                        <a:t>(M05)</a:t>
                      </a:r>
                    </a:p>
                  </a:txBody>
                  <a:tcPr/>
                </a:tc>
                <a:tc>
                  <a:txBody>
                    <a:bodyPr/>
                    <a:lstStyle/>
                    <a:p>
                      <a:r>
                        <a:rPr lang="en-US" b="1" dirty="0"/>
                        <a:t>$150,000</a:t>
                      </a:r>
                    </a:p>
                  </a:txBody>
                  <a:tcPr/>
                </a:tc>
                <a:extLst>
                  <a:ext uri="{0D108BD9-81ED-4DB2-BD59-A6C34878D82A}">
                    <a16:rowId xmlns:a16="http://schemas.microsoft.com/office/drawing/2014/main" val="2934122836"/>
                  </a:ext>
                </a:extLst>
              </a:tr>
              <a:tr h="476850">
                <a:tc>
                  <a:txBody>
                    <a:bodyPr/>
                    <a:lstStyle/>
                    <a:p>
                      <a:r>
                        <a:rPr lang="en-US" b="1" dirty="0"/>
                        <a:t>Total:</a:t>
                      </a:r>
                    </a:p>
                  </a:txBody>
                  <a:tcPr/>
                </a:tc>
                <a:tc>
                  <a:txBody>
                    <a:bodyPr/>
                    <a:lstStyle/>
                    <a:p>
                      <a:r>
                        <a:rPr lang="en-US" b="1" dirty="0"/>
                        <a:t>$1,650,000</a:t>
                      </a:r>
                    </a:p>
                  </a:txBody>
                  <a:tcPr/>
                </a:tc>
                <a:extLst>
                  <a:ext uri="{0D108BD9-81ED-4DB2-BD59-A6C34878D82A}">
                    <a16:rowId xmlns:a16="http://schemas.microsoft.com/office/drawing/2014/main" val="1020209987"/>
                  </a:ext>
                </a:extLst>
              </a:tr>
            </a:tbl>
          </a:graphicData>
        </a:graphic>
      </p:graphicFrame>
      <p:sp>
        <p:nvSpPr>
          <p:cNvPr id="11" name="Title 1">
            <a:extLst>
              <a:ext uri="{FF2B5EF4-FFF2-40B4-BE49-F238E27FC236}">
                <a16:creationId xmlns:a16="http://schemas.microsoft.com/office/drawing/2014/main" id="{2FC6E6B6-6301-47AF-AF7C-BDC190BEBFC3}"/>
              </a:ext>
            </a:extLst>
          </p:cNvPr>
          <p:cNvSpPr txBox="1">
            <a:spLocks/>
          </p:cNvSpPr>
          <p:nvPr/>
        </p:nvSpPr>
        <p:spPr>
          <a:xfrm>
            <a:off x="150150" y="4502178"/>
            <a:ext cx="259305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Initial top-down estimate</a:t>
            </a:r>
          </a:p>
        </p:txBody>
      </p:sp>
      <p:sp>
        <p:nvSpPr>
          <p:cNvPr id="14" name="Google Shape;131;p19">
            <a:extLst>
              <a:ext uri="{FF2B5EF4-FFF2-40B4-BE49-F238E27FC236}">
                <a16:creationId xmlns:a16="http://schemas.microsoft.com/office/drawing/2014/main" id="{0186451E-A450-41E2-88FE-AC8BA67B6FE6}"/>
              </a:ext>
            </a:extLst>
          </p:cNvPr>
          <p:cNvSpPr txBox="1">
            <a:spLocks/>
          </p:cNvSpPr>
          <p:nvPr/>
        </p:nvSpPr>
        <p:spPr>
          <a:xfrm>
            <a:off x="2327568" y="824390"/>
            <a:ext cx="6666282" cy="4016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Wages based of average of appropriate engineering position in Dallas, TX</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Development costs mostly come from back-end, host computer system, and mobile application development</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Time to build estimated around 270 days</a:t>
            </a:r>
          </a:p>
          <a:p>
            <a:pPr marL="1289050" lvl="2" indent="-285750">
              <a:lnSpc>
                <a:spcPct val="150000"/>
              </a:lnSpc>
              <a:buClr>
                <a:srgbClr val="FFFFFF"/>
              </a:buClr>
              <a:buSzPts val="2200"/>
              <a:buFont typeface="Wingdings" panose="05000000000000000000" pitchFamily="2" charset="2"/>
              <a:buChar char="v"/>
            </a:pPr>
            <a:r>
              <a:rPr lang="en-US" sz="1800" dirty="0">
                <a:solidFill>
                  <a:srgbClr val="FFFFFF"/>
                </a:solidFill>
              </a:rPr>
              <a:t>Based on average length of medium-sized software project</a:t>
            </a:r>
          </a:p>
          <a:p>
            <a:pPr marL="1289050" lvl="2" indent="-285750">
              <a:lnSpc>
                <a:spcPct val="150000"/>
              </a:lnSpc>
              <a:buClr>
                <a:srgbClr val="FFFFFF"/>
              </a:buClr>
              <a:buSzPts val="2200"/>
              <a:buFont typeface="Wingdings" panose="05000000000000000000" pitchFamily="2" charset="2"/>
              <a:buChar char="v"/>
            </a:pPr>
            <a:endParaRPr lang="en-US" sz="1800" dirty="0">
              <a:solidFill>
                <a:srgbClr val="FFFFFF"/>
              </a:solidFill>
            </a:endParaRPr>
          </a:p>
        </p:txBody>
      </p:sp>
    </p:spTree>
    <p:extLst>
      <p:ext uri="{BB962C8B-B14F-4D97-AF65-F5344CB8AC3E}">
        <p14:creationId xmlns:p14="http://schemas.microsoft.com/office/powerpoint/2010/main" val="224201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179-616C-43F3-8102-6DEA8B9EEAD3}"/>
              </a:ext>
            </a:extLst>
          </p:cNvPr>
          <p:cNvSpPr>
            <a:spLocks noGrp="1"/>
          </p:cNvSpPr>
          <p:nvPr>
            <p:ph type="title"/>
          </p:nvPr>
        </p:nvSpPr>
        <p:spPr>
          <a:xfrm>
            <a:off x="133973" y="101875"/>
            <a:ext cx="8222100" cy="838800"/>
          </a:xfrm>
        </p:spPr>
        <p:txBody>
          <a:bodyPr/>
          <a:lstStyle/>
          <a:p>
            <a:r>
              <a:rPr lang="en-US" dirty="0">
                <a:solidFill>
                  <a:schemeClr val="bg1"/>
                </a:solidFill>
              </a:rPr>
              <a:t>Pricing Milestones</a:t>
            </a:r>
          </a:p>
        </p:txBody>
      </p:sp>
      <p:sp>
        <p:nvSpPr>
          <p:cNvPr id="4" name="Rectangle 1">
            <a:extLst>
              <a:ext uri="{FF2B5EF4-FFF2-40B4-BE49-F238E27FC236}">
                <a16:creationId xmlns:a16="http://schemas.microsoft.com/office/drawing/2014/main" id="{56974B2A-049B-4495-8683-6A1A59A9084A}"/>
              </a:ext>
            </a:extLst>
          </p:cNvPr>
          <p:cNvSpPr>
            <a:spLocks noChangeArrowheads="1"/>
          </p:cNvSpPr>
          <p:nvPr/>
        </p:nvSpPr>
        <p:spPr bwMode="auto">
          <a:xfrm>
            <a:off x="253410" y="929244"/>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bg1"/>
                </a:solidFill>
                <a:effectLst/>
                <a:latin typeface="Arial" panose="020B0604020202020204" pitchFamily="34" charset="0"/>
              </a:rPr>
            </a:br>
            <a:endParaRPr kumimoji="0" lang="en-US" altLang="en-US" sz="18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bg1"/>
              </a:solidFill>
              <a:effectLst/>
              <a:latin typeface="Arial" panose="020B0604020202020204" pitchFamily="34" charset="0"/>
            </a:endParaRPr>
          </a:p>
        </p:txBody>
      </p:sp>
      <p:graphicFrame>
        <p:nvGraphicFramePr>
          <p:cNvPr id="9" name="Table 6">
            <a:extLst>
              <a:ext uri="{FF2B5EF4-FFF2-40B4-BE49-F238E27FC236}">
                <a16:creationId xmlns:a16="http://schemas.microsoft.com/office/drawing/2014/main" id="{8A8E4543-02A8-4DE1-8966-87D0F31D436D}"/>
              </a:ext>
            </a:extLst>
          </p:cNvPr>
          <p:cNvGraphicFramePr>
            <a:graphicFrameLocks noGrp="1"/>
          </p:cNvGraphicFramePr>
          <p:nvPr>
            <p:extLst>
              <p:ext uri="{D42A27DB-BD31-4B8C-83A1-F6EECF244321}">
                <p14:modId xmlns:p14="http://schemas.microsoft.com/office/powerpoint/2010/main" val="1238464096"/>
              </p:ext>
            </p:extLst>
          </p:nvPr>
        </p:nvGraphicFramePr>
        <p:xfrm>
          <a:off x="133973" y="929243"/>
          <a:ext cx="2593050" cy="3337950"/>
        </p:xfrm>
        <a:graphic>
          <a:graphicData uri="http://schemas.openxmlformats.org/drawingml/2006/table">
            <a:tbl>
              <a:tblPr firstRow="1" bandRow="1">
                <a:tableStyleId>{5C22544A-7EE6-4342-B048-85BDC9FD1C3A}</a:tableStyleId>
              </a:tblPr>
              <a:tblGrid>
                <a:gridCol w="1296525">
                  <a:extLst>
                    <a:ext uri="{9D8B030D-6E8A-4147-A177-3AD203B41FA5}">
                      <a16:colId xmlns:a16="http://schemas.microsoft.com/office/drawing/2014/main" val="1523564490"/>
                    </a:ext>
                  </a:extLst>
                </a:gridCol>
                <a:gridCol w="1296525">
                  <a:extLst>
                    <a:ext uri="{9D8B030D-6E8A-4147-A177-3AD203B41FA5}">
                      <a16:colId xmlns:a16="http://schemas.microsoft.com/office/drawing/2014/main" val="1490774776"/>
                    </a:ext>
                  </a:extLst>
                </a:gridCol>
              </a:tblGrid>
              <a:tr h="476850">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76850">
                <a:tc>
                  <a:txBody>
                    <a:bodyPr/>
                    <a:lstStyle/>
                    <a:p>
                      <a:r>
                        <a:rPr lang="en-US" dirty="0"/>
                        <a:t>Requirements</a:t>
                      </a:r>
                    </a:p>
                  </a:txBody>
                  <a:tcPr/>
                </a:tc>
                <a:tc>
                  <a:txBody>
                    <a:bodyPr/>
                    <a:lstStyle/>
                    <a:p>
                      <a:r>
                        <a:rPr lang="en-US" b="1" dirty="0"/>
                        <a:t>$117,819</a:t>
                      </a:r>
                    </a:p>
                  </a:txBody>
                  <a:tcPr/>
                </a:tc>
                <a:extLst>
                  <a:ext uri="{0D108BD9-81ED-4DB2-BD59-A6C34878D82A}">
                    <a16:rowId xmlns:a16="http://schemas.microsoft.com/office/drawing/2014/main" val="3109509273"/>
                  </a:ext>
                </a:extLst>
              </a:tr>
              <a:tr h="476850">
                <a:tc>
                  <a:txBody>
                    <a:bodyPr/>
                    <a:lstStyle/>
                    <a:p>
                      <a:r>
                        <a:rPr lang="en-US" dirty="0"/>
                        <a:t>Design</a:t>
                      </a:r>
                    </a:p>
                  </a:txBody>
                  <a:tcPr/>
                </a:tc>
                <a:tc>
                  <a:txBody>
                    <a:bodyPr/>
                    <a:lstStyle/>
                    <a:p>
                      <a:r>
                        <a:rPr lang="en-US" b="1" dirty="0"/>
                        <a:t>$83,060</a:t>
                      </a:r>
                    </a:p>
                  </a:txBody>
                  <a:tcPr/>
                </a:tc>
                <a:extLst>
                  <a:ext uri="{0D108BD9-81ED-4DB2-BD59-A6C34878D82A}">
                    <a16:rowId xmlns:a16="http://schemas.microsoft.com/office/drawing/2014/main" val="2330808929"/>
                  </a:ext>
                </a:extLst>
              </a:tr>
              <a:tr h="476850">
                <a:tc>
                  <a:txBody>
                    <a:bodyPr/>
                    <a:lstStyle/>
                    <a:p>
                      <a:r>
                        <a:rPr lang="en-US" dirty="0"/>
                        <a:t>Development</a:t>
                      </a:r>
                    </a:p>
                  </a:txBody>
                  <a:tcPr/>
                </a:tc>
                <a:tc>
                  <a:txBody>
                    <a:bodyPr/>
                    <a:lstStyle/>
                    <a:p>
                      <a:r>
                        <a:rPr lang="en-US" b="1" dirty="0"/>
                        <a:t>$264,632</a:t>
                      </a:r>
                    </a:p>
                  </a:txBody>
                  <a:tcPr/>
                </a:tc>
                <a:extLst>
                  <a:ext uri="{0D108BD9-81ED-4DB2-BD59-A6C34878D82A}">
                    <a16:rowId xmlns:a16="http://schemas.microsoft.com/office/drawing/2014/main" val="1826251899"/>
                  </a:ext>
                </a:extLst>
              </a:tr>
              <a:tr h="476850">
                <a:tc>
                  <a:txBody>
                    <a:bodyPr/>
                    <a:lstStyle/>
                    <a:p>
                      <a:r>
                        <a:rPr lang="en-US" dirty="0"/>
                        <a:t>Testing</a:t>
                      </a:r>
                    </a:p>
                  </a:txBody>
                  <a:tcPr/>
                </a:tc>
                <a:tc>
                  <a:txBody>
                    <a:bodyPr/>
                    <a:lstStyle/>
                    <a:p>
                      <a:r>
                        <a:rPr lang="en-US" b="1" dirty="0"/>
                        <a:t>$247,452</a:t>
                      </a:r>
                    </a:p>
                  </a:txBody>
                  <a:tcPr/>
                </a:tc>
                <a:extLst>
                  <a:ext uri="{0D108BD9-81ED-4DB2-BD59-A6C34878D82A}">
                    <a16:rowId xmlns:a16="http://schemas.microsoft.com/office/drawing/2014/main" val="3294048784"/>
                  </a:ext>
                </a:extLst>
              </a:tr>
              <a:tr h="476850">
                <a:tc>
                  <a:txBody>
                    <a:bodyPr/>
                    <a:lstStyle/>
                    <a:p>
                      <a:r>
                        <a:rPr lang="en-US" dirty="0"/>
                        <a:t>Deployment</a:t>
                      </a:r>
                    </a:p>
                  </a:txBody>
                  <a:tcPr/>
                </a:tc>
                <a:tc>
                  <a:txBody>
                    <a:bodyPr/>
                    <a:lstStyle/>
                    <a:p>
                      <a:r>
                        <a:rPr lang="en-US" b="1" dirty="0"/>
                        <a:t>$108,272</a:t>
                      </a:r>
                    </a:p>
                  </a:txBody>
                  <a:tcPr/>
                </a:tc>
                <a:extLst>
                  <a:ext uri="{0D108BD9-81ED-4DB2-BD59-A6C34878D82A}">
                    <a16:rowId xmlns:a16="http://schemas.microsoft.com/office/drawing/2014/main" val="2934122836"/>
                  </a:ext>
                </a:extLst>
              </a:tr>
              <a:tr h="476850">
                <a:tc>
                  <a:txBody>
                    <a:bodyPr/>
                    <a:lstStyle/>
                    <a:p>
                      <a:r>
                        <a:rPr lang="en-US" b="1" dirty="0"/>
                        <a:t>Total:</a:t>
                      </a:r>
                    </a:p>
                  </a:txBody>
                  <a:tcPr/>
                </a:tc>
                <a:tc>
                  <a:txBody>
                    <a:bodyPr/>
                    <a:lstStyle/>
                    <a:p>
                      <a:r>
                        <a:rPr lang="en-US" b="1" dirty="0"/>
                        <a:t>$811,760</a:t>
                      </a:r>
                    </a:p>
                  </a:txBody>
                  <a:tcPr/>
                </a:tc>
                <a:extLst>
                  <a:ext uri="{0D108BD9-81ED-4DB2-BD59-A6C34878D82A}">
                    <a16:rowId xmlns:a16="http://schemas.microsoft.com/office/drawing/2014/main" val="1020209987"/>
                  </a:ext>
                </a:extLst>
              </a:tr>
            </a:tbl>
          </a:graphicData>
        </a:graphic>
      </p:graphicFrame>
      <p:graphicFrame>
        <p:nvGraphicFramePr>
          <p:cNvPr id="10" name="Table 6">
            <a:extLst>
              <a:ext uri="{FF2B5EF4-FFF2-40B4-BE49-F238E27FC236}">
                <a16:creationId xmlns:a16="http://schemas.microsoft.com/office/drawing/2014/main" id="{3C2345DE-6CFB-429B-BB0A-566C1F68793B}"/>
              </a:ext>
            </a:extLst>
          </p:cNvPr>
          <p:cNvGraphicFramePr>
            <a:graphicFrameLocks noGrp="1"/>
          </p:cNvGraphicFramePr>
          <p:nvPr>
            <p:extLst>
              <p:ext uri="{D42A27DB-BD31-4B8C-83A1-F6EECF244321}">
                <p14:modId xmlns:p14="http://schemas.microsoft.com/office/powerpoint/2010/main" val="4197649727"/>
              </p:ext>
            </p:extLst>
          </p:nvPr>
        </p:nvGraphicFramePr>
        <p:xfrm>
          <a:off x="2846460" y="929244"/>
          <a:ext cx="2641542" cy="3337956"/>
        </p:xfrm>
        <a:graphic>
          <a:graphicData uri="http://schemas.openxmlformats.org/drawingml/2006/table">
            <a:tbl>
              <a:tblPr firstRow="1" bandRow="1">
                <a:tableStyleId>{5C22544A-7EE6-4342-B048-85BDC9FD1C3A}</a:tableStyleId>
              </a:tblPr>
              <a:tblGrid>
                <a:gridCol w="1320771">
                  <a:extLst>
                    <a:ext uri="{9D8B030D-6E8A-4147-A177-3AD203B41FA5}">
                      <a16:colId xmlns:a16="http://schemas.microsoft.com/office/drawing/2014/main" val="1523564490"/>
                    </a:ext>
                  </a:extLst>
                </a:gridCol>
                <a:gridCol w="1320771">
                  <a:extLst>
                    <a:ext uri="{9D8B030D-6E8A-4147-A177-3AD203B41FA5}">
                      <a16:colId xmlns:a16="http://schemas.microsoft.com/office/drawing/2014/main" val="1490774776"/>
                    </a:ext>
                  </a:extLst>
                </a:gridCol>
              </a:tblGrid>
              <a:tr h="478067">
                <a:tc>
                  <a:txBody>
                    <a:bodyPr/>
                    <a:lstStyle/>
                    <a:p>
                      <a:r>
                        <a:rPr lang="en-US" dirty="0"/>
                        <a:t>Milestone</a:t>
                      </a:r>
                    </a:p>
                  </a:txBody>
                  <a:tcPr/>
                </a:tc>
                <a:tc>
                  <a:txBody>
                    <a:bodyPr/>
                    <a:lstStyle/>
                    <a:p>
                      <a:r>
                        <a:rPr lang="en-US" dirty="0"/>
                        <a:t>Price(USD)</a:t>
                      </a:r>
                    </a:p>
                  </a:txBody>
                  <a:tcPr/>
                </a:tc>
                <a:extLst>
                  <a:ext uri="{0D108BD9-81ED-4DB2-BD59-A6C34878D82A}">
                    <a16:rowId xmlns:a16="http://schemas.microsoft.com/office/drawing/2014/main" val="754826697"/>
                  </a:ext>
                </a:extLst>
              </a:tr>
              <a:tr h="469554">
                <a:tc>
                  <a:txBody>
                    <a:bodyPr/>
                    <a:lstStyle/>
                    <a:p>
                      <a:r>
                        <a:rPr lang="en-US" dirty="0"/>
                        <a:t>Requirements</a:t>
                      </a:r>
                    </a:p>
                  </a:txBody>
                  <a:tcPr/>
                </a:tc>
                <a:tc>
                  <a:txBody>
                    <a:bodyPr/>
                    <a:lstStyle/>
                    <a:p>
                      <a:r>
                        <a:rPr lang="en-US" b="1" dirty="0"/>
                        <a:t>$159,055</a:t>
                      </a:r>
                    </a:p>
                  </a:txBody>
                  <a:tcPr/>
                </a:tc>
                <a:extLst>
                  <a:ext uri="{0D108BD9-81ED-4DB2-BD59-A6C34878D82A}">
                    <a16:rowId xmlns:a16="http://schemas.microsoft.com/office/drawing/2014/main" val="3109509273"/>
                  </a:ext>
                </a:extLst>
              </a:tr>
              <a:tr h="478067">
                <a:tc>
                  <a:txBody>
                    <a:bodyPr/>
                    <a:lstStyle/>
                    <a:p>
                      <a:r>
                        <a:rPr lang="en-US" dirty="0"/>
                        <a:t>Design</a:t>
                      </a:r>
                    </a:p>
                  </a:txBody>
                  <a:tcPr/>
                </a:tc>
                <a:tc>
                  <a:txBody>
                    <a:bodyPr/>
                    <a:lstStyle/>
                    <a:p>
                      <a:r>
                        <a:rPr lang="en-US" b="1" dirty="0"/>
                        <a:t>$112,131</a:t>
                      </a:r>
                    </a:p>
                  </a:txBody>
                  <a:tcPr/>
                </a:tc>
                <a:extLst>
                  <a:ext uri="{0D108BD9-81ED-4DB2-BD59-A6C34878D82A}">
                    <a16:rowId xmlns:a16="http://schemas.microsoft.com/office/drawing/2014/main" val="2330808929"/>
                  </a:ext>
                </a:extLst>
              </a:tr>
              <a:tr h="478067">
                <a:tc>
                  <a:txBody>
                    <a:bodyPr/>
                    <a:lstStyle/>
                    <a:p>
                      <a:r>
                        <a:rPr lang="en-US" dirty="0"/>
                        <a:t>Development</a:t>
                      </a:r>
                    </a:p>
                  </a:txBody>
                  <a:tcPr/>
                </a:tc>
                <a:tc>
                  <a:txBody>
                    <a:bodyPr/>
                    <a:lstStyle/>
                    <a:p>
                      <a:r>
                        <a:rPr lang="en-US" b="1" dirty="0"/>
                        <a:t>$358,765</a:t>
                      </a:r>
                    </a:p>
                  </a:txBody>
                  <a:tcPr/>
                </a:tc>
                <a:extLst>
                  <a:ext uri="{0D108BD9-81ED-4DB2-BD59-A6C34878D82A}">
                    <a16:rowId xmlns:a16="http://schemas.microsoft.com/office/drawing/2014/main" val="1826251899"/>
                  </a:ext>
                </a:extLst>
              </a:tr>
              <a:tr h="478067">
                <a:tc>
                  <a:txBody>
                    <a:bodyPr/>
                    <a:lstStyle/>
                    <a:p>
                      <a:r>
                        <a:rPr lang="en-US" dirty="0"/>
                        <a:t>Testing</a:t>
                      </a:r>
                    </a:p>
                  </a:txBody>
                  <a:tcPr/>
                </a:tc>
                <a:tc>
                  <a:txBody>
                    <a:bodyPr/>
                    <a:lstStyle/>
                    <a:p>
                      <a:r>
                        <a:rPr lang="en-US" b="1" dirty="0"/>
                        <a:t>$310,506</a:t>
                      </a:r>
                    </a:p>
                  </a:txBody>
                  <a:tcPr/>
                </a:tc>
                <a:extLst>
                  <a:ext uri="{0D108BD9-81ED-4DB2-BD59-A6C34878D82A}">
                    <a16:rowId xmlns:a16="http://schemas.microsoft.com/office/drawing/2014/main" val="3294048784"/>
                  </a:ext>
                </a:extLst>
              </a:tr>
              <a:tr h="478067">
                <a:tc>
                  <a:txBody>
                    <a:bodyPr/>
                    <a:lstStyle/>
                    <a:p>
                      <a:r>
                        <a:rPr lang="en-US" dirty="0"/>
                        <a:t>Deployment</a:t>
                      </a:r>
                    </a:p>
                  </a:txBody>
                  <a:tcPr/>
                </a:tc>
                <a:tc>
                  <a:txBody>
                    <a:bodyPr/>
                    <a:lstStyle/>
                    <a:p>
                      <a:r>
                        <a:rPr lang="en-US" b="1" dirty="0"/>
                        <a:t>$146,167</a:t>
                      </a:r>
                    </a:p>
                  </a:txBody>
                  <a:tcPr/>
                </a:tc>
                <a:extLst>
                  <a:ext uri="{0D108BD9-81ED-4DB2-BD59-A6C34878D82A}">
                    <a16:rowId xmlns:a16="http://schemas.microsoft.com/office/drawing/2014/main" val="2934122836"/>
                  </a:ext>
                </a:extLst>
              </a:tr>
              <a:tr h="478067">
                <a:tc>
                  <a:txBody>
                    <a:bodyPr/>
                    <a:lstStyle/>
                    <a:p>
                      <a:r>
                        <a:rPr lang="en-US" b="1" dirty="0"/>
                        <a:t>Total:</a:t>
                      </a:r>
                    </a:p>
                  </a:txBody>
                  <a:tcPr/>
                </a:tc>
                <a:tc>
                  <a:txBody>
                    <a:bodyPr/>
                    <a:lstStyle/>
                    <a:p>
                      <a:r>
                        <a:rPr lang="en-US" b="1" dirty="0"/>
                        <a:t>$1,086,624</a:t>
                      </a:r>
                    </a:p>
                  </a:txBody>
                  <a:tcPr/>
                </a:tc>
                <a:extLst>
                  <a:ext uri="{0D108BD9-81ED-4DB2-BD59-A6C34878D82A}">
                    <a16:rowId xmlns:a16="http://schemas.microsoft.com/office/drawing/2014/main" val="1020209987"/>
                  </a:ext>
                </a:extLst>
              </a:tr>
            </a:tbl>
          </a:graphicData>
        </a:graphic>
      </p:graphicFrame>
      <p:sp>
        <p:nvSpPr>
          <p:cNvPr id="12" name="Title 1">
            <a:extLst>
              <a:ext uri="{FF2B5EF4-FFF2-40B4-BE49-F238E27FC236}">
                <a16:creationId xmlns:a16="http://schemas.microsoft.com/office/drawing/2014/main" id="{1748AF3A-A3D9-4F2A-8025-903884052406}"/>
              </a:ext>
            </a:extLst>
          </p:cNvPr>
          <p:cNvSpPr txBox="1">
            <a:spLocks/>
          </p:cNvSpPr>
          <p:nvPr/>
        </p:nvSpPr>
        <p:spPr>
          <a:xfrm>
            <a:off x="230956" y="4459041"/>
            <a:ext cx="231371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Bottom up cost</a:t>
            </a:r>
          </a:p>
        </p:txBody>
      </p:sp>
      <p:sp>
        <p:nvSpPr>
          <p:cNvPr id="13" name="Title 1">
            <a:extLst>
              <a:ext uri="{FF2B5EF4-FFF2-40B4-BE49-F238E27FC236}">
                <a16:creationId xmlns:a16="http://schemas.microsoft.com/office/drawing/2014/main" id="{9C42D056-FE35-475B-9BD8-B3726943C7AE}"/>
              </a:ext>
            </a:extLst>
          </p:cNvPr>
          <p:cNvSpPr txBox="1">
            <a:spLocks/>
          </p:cNvSpPr>
          <p:nvPr/>
        </p:nvSpPr>
        <p:spPr>
          <a:xfrm>
            <a:off x="2957296" y="4459040"/>
            <a:ext cx="2313710" cy="3676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pPr algn="ctr"/>
            <a:r>
              <a:rPr lang="en-US" sz="1600" b="1" dirty="0">
                <a:solidFill>
                  <a:schemeClr val="bg1"/>
                </a:solidFill>
              </a:rPr>
              <a:t>Bottom up price</a:t>
            </a:r>
          </a:p>
        </p:txBody>
      </p:sp>
      <p:sp>
        <p:nvSpPr>
          <p:cNvPr id="14" name="Google Shape;131;p19">
            <a:extLst>
              <a:ext uri="{FF2B5EF4-FFF2-40B4-BE49-F238E27FC236}">
                <a16:creationId xmlns:a16="http://schemas.microsoft.com/office/drawing/2014/main" id="{FCBF25E8-70D9-4A56-B534-462D77D0170E}"/>
              </a:ext>
            </a:extLst>
          </p:cNvPr>
          <p:cNvSpPr txBox="1">
            <a:spLocks/>
          </p:cNvSpPr>
          <p:nvPr/>
        </p:nvSpPr>
        <p:spPr>
          <a:xfrm>
            <a:off x="5004771" y="595744"/>
            <a:ext cx="4005256" cy="4336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1.35 mark-up</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Time to build less than original estimate (198 days)</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Development cost drastically overestimated prior</a:t>
            </a:r>
          </a:p>
          <a:p>
            <a:pPr marL="831850" lvl="1" indent="-285750">
              <a:lnSpc>
                <a:spcPct val="150000"/>
              </a:lnSpc>
              <a:buClr>
                <a:srgbClr val="FFFFFF"/>
              </a:buClr>
              <a:buSzPts val="2200"/>
              <a:buFont typeface="Wingdings" panose="05000000000000000000" pitchFamily="2" charset="2"/>
              <a:buChar char="v"/>
            </a:pPr>
            <a:r>
              <a:rPr lang="en-US" sz="1800" dirty="0">
                <a:solidFill>
                  <a:srgbClr val="FFFFFF"/>
                </a:solidFill>
              </a:rPr>
              <a:t>Includes employee benefits</a:t>
            </a:r>
          </a:p>
          <a:p>
            <a:pPr marL="831850" lvl="1" indent="-285750">
              <a:lnSpc>
                <a:spcPct val="100000"/>
              </a:lnSpc>
              <a:buClr>
                <a:srgbClr val="FFFFFF"/>
              </a:buClr>
              <a:buSzPts val="2200"/>
              <a:buFont typeface="Wingdings" panose="05000000000000000000" pitchFamily="2" charset="2"/>
              <a:buChar char="v"/>
            </a:pPr>
            <a:r>
              <a:rPr lang="en-US" sz="1800" dirty="0">
                <a:solidFill>
                  <a:srgbClr val="FFFFFF"/>
                </a:solidFill>
              </a:rPr>
              <a:t>Team of 41 employees</a:t>
            </a:r>
          </a:p>
          <a:p>
            <a:pPr marL="1289050" lvl="2" indent="-285750">
              <a:lnSpc>
                <a:spcPct val="100000"/>
              </a:lnSpc>
              <a:buClr>
                <a:srgbClr val="FFFFFF"/>
              </a:buClr>
              <a:buSzPts val="2200"/>
              <a:buFont typeface="Wingdings" panose="05000000000000000000" pitchFamily="2" charset="2"/>
              <a:buChar char="v"/>
            </a:pPr>
            <a:r>
              <a:rPr lang="en-US" sz="1800" dirty="0">
                <a:solidFill>
                  <a:srgbClr val="FFFFFF"/>
                </a:solidFill>
              </a:rPr>
              <a:t>Including PM</a:t>
            </a:r>
          </a:p>
          <a:p>
            <a:pPr marL="1003300" lvl="2" indent="0">
              <a:lnSpc>
                <a:spcPct val="100000"/>
              </a:lnSpc>
              <a:buClr>
                <a:srgbClr val="FFFFFF"/>
              </a:buClr>
              <a:buSzPts val="2200"/>
              <a:buNone/>
            </a:pPr>
            <a:endParaRPr lang="en-US" sz="1800" dirty="0">
              <a:solidFill>
                <a:srgbClr val="FFFFFF"/>
              </a:solidFill>
            </a:endParaRPr>
          </a:p>
        </p:txBody>
      </p:sp>
    </p:spTree>
    <p:extLst>
      <p:ext uri="{BB962C8B-B14F-4D97-AF65-F5344CB8AC3E}">
        <p14:creationId xmlns:p14="http://schemas.microsoft.com/office/powerpoint/2010/main" val="347170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2DDC-6F08-4F62-8205-C7A7978982D6}"/>
              </a:ext>
            </a:extLst>
          </p:cNvPr>
          <p:cNvSpPr>
            <a:spLocks noGrp="1"/>
          </p:cNvSpPr>
          <p:nvPr>
            <p:ph type="title"/>
          </p:nvPr>
        </p:nvSpPr>
        <p:spPr>
          <a:xfrm>
            <a:off x="2142882" y="67237"/>
            <a:ext cx="8222100" cy="838800"/>
          </a:xfrm>
          <a:noFill/>
        </p:spPr>
        <p:txBody>
          <a:bodyPr/>
          <a:lstStyle/>
          <a:p>
            <a:r>
              <a:rPr lang="en-US" dirty="0"/>
              <a:t>Key Risks &amp; Issues</a:t>
            </a:r>
          </a:p>
        </p:txBody>
      </p:sp>
      <p:sp>
        <p:nvSpPr>
          <p:cNvPr id="4" name="TextBox 3">
            <a:extLst>
              <a:ext uri="{FF2B5EF4-FFF2-40B4-BE49-F238E27FC236}">
                <a16:creationId xmlns:a16="http://schemas.microsoft.com/office/drawing/2014/main" id="{55510724-3712-4237-BCD7-0A14643E0E40}"/>
              </a:ext>
            </a:extLst>
          </p:cNvPr>
          <p:cNvSpPr txBox="1"/>
          <p:nvPr/>
        </p:nvSpPr>
        <p:spPr>
          <a:xfrm>
            <a:off x="96981" y="906037"/>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Risks:</a:t>
            </a:r>
          </a:p>
        </p:txBody>
      </p:sp>
      <p:sp>
        <p:nvSpPr>
          <p:cNvPr id="6" name="Google Shape;131;p19">
            <a:extLst>
              <a:ext uri="{FF2B5EF4-FFF2-40B4-BE49-F238E27FC236}">
                <a16:creationId xmlns:a16="http://schemas.microsoft.com/office/drawing/2014/main" id="{092FC049-9694-415F-B69E-FACC24F6DAE8}"/>
              </a:ext>
            </a:extLst>
          </p:cNvPr>
          <p:cNvSpPr txBox="1">
            <a:spLocks/>
          </p:cNvSpPr>
          <p:nvPr/>
        </p:nvSpPr>
        <p:spPr>
          <a:xfrm>
            <a:off x="375796" y="1414242"/>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1200" dirty="0">
                <a:solidFill>
                  <a:schemeClr val="bg1"/>
                </a:solidFill>
              </a:rPr>
              <a:t>Drafting of final testing document may run over budget by 14% due to Testing Engineer Lead demanding larger salary. This may cause the testing phase to go cash flow negative as well as make the review and finalization of the testing document (milestone 04) run over budget. </a:t>
            </a:r>
          </a:p>
          <a:p>
            <a:pPr indent="-368300">
              <a:lnSpc>
                <a:spcPct val="150000"/>
              </a:lnSpc>
              <a:buClr>
                <a:srgbClr val="FFFFFF"/>
              </a:buClr>
              <a:buSzPts val="2200"/>
              <a:buFont typeface="Roboto"/>
              <a:buChar char="❖"/>
            </a:pPr>
            <a:r>
              <a:rPr lang="en-US" sz="1200" dirty="0">
                <a:solidFill>
                  <a:schemeClr val="bg1"/>
                </a:solidFill>
              </a:rPr>
              <a:t>Launch of database may be late due by 2 days to Deployment Engineer 3 being new to the project and inexperienced with workload. This may cause the connection of the system components to be late. </a:t>
            </a:r>
          </a:p>
        </p:txBody>
      </p:sp>
      <p:sp>
        <p:nvSpPr>
          <p:cNvPr id="7" name="TextBox 6">
            <a:extLst>
              <a:ext uri="{FF2B5EF4-FFF2-40B4-BE49-F238E27FC236}">
                <a16:creationId xmlns:a16="http://schemas.microsoft.com/office/drawing/2014/main" id="{ECB20EFE-5968-4F5A-8B4A-9F3952B2E3ED}"/>
              </a:ext>
            </a:extLst>
          </p:cNvPr>
          <p:cNvSpPr txBox="1"/>
          <p:nvPr/>
        </p:nvSpPr>
        <p:spPr>
          <a:xfrm>
            <a:off x="96981" y="3001537"/>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Issues:</a:t>
            </a:r>
          </a:p>
        </p:txBody>
      </p:sp>
      <p:sp>
        <p:nvSpPr>
          <p:cNvPr id="8" name="Google Shape;131;p19">
            <a:extLst>
              <a:ext uri="{FF2B5EF4-FFF2-40B4-BE49-F238E27FC236}">
                <a16:creationId xmlns:a16="http://schemas.microsoft.com/office/drawing/2014/main" id="{5569B018-F030-480F-AC4B-BC06BF58A6F0}"/>
              </a:ext>
            </a:extLst>
          </p:cNvPr>
          <p:cNvSpPr txBox="1">
            <a:spLocks/>
          </p:cNvSpPr>
          <p:nvPr/>
        </p:nvSpPr>
        <p:spPr>
          <a:xfrm>
            <a:off x="375796" y="3509742"/>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1200" dirty="0">
                <a:solidFill>
                  <a:schemeClr val="bg1"/>
                </a:solidFill>
              </a:rPr>
              <a:t>Testing of service tier applications not finished on time due to testing equipment/supplies arriving later than expected. This has caused the finalization of server/back-end document to become late. </a:t>
            </a:r>
          </a:p>
          <a:p>
            <a:pPr indent="-368300">
              <a:lnSpc>
                <a:spcPct val="150000"/>
              </a:lnSpc>
              <a:buClr>
                <a:srgbClr val="FFFFFF"/>
              </a:buClr>
              <a:buSzPts val="2200"/>
              <a:buFont typeface="Roboto"/>
              <a:buChar char="❖"/>
            </a:pPr>
            <a:r>
              <a:rPr lang="en-US" sz="1200" dirty="0">
                <a:solidFill>
                  <a:schemeClr val="bg1"/>
                </a:solidFill>
              </a:rPr>
              <a:t>Review of the development document (milestone 03) is one week late on delivery due to Development Engineer Lead unexpectedly contracting the flu. This has caused the finalization of the development document (milestone 03) to go past deadline by 3 days. </a:t>
            </a:r>
          </a:p>
        </p:txBody>
      </p:sp>
    </p:spTree>
    <p:extLst>
      <p:ext uri="{BB962C8B-B14F-4D97-AF65-F5344CB8AC3E}">
        <p14:creationId xmlns:p14="http://schemas.microsoft.com/office/powerpoint/2010/main" val="374671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44375" y="135600"/>
            <a:ext cx="1545572" cy="2057202"/>
          </a:xfrm>
          <a:prstGeom prst="rect">
            <a:avLst/>
          </a:prstGeom>
          <a:noFill/>
          <a:ln>
            <a:noFill/>
          </a:ln>
        </p:spPr>
      </p:pic>
      <p:sp>
        <p:nvSpPr>
          <p:cNvPr id="92" name="Google Shape;92;p14"/>
          <p:cNvSpPr txBox="1"/>
          <p:nvPr/>
        </p:nvSpPr>
        <p:spPr>
          <a:xfrm>
            <a:off x="-113226" y="2333625"/>
            <a:ext cx="1941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Everett McCrea</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Junior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Java, Cloud Computing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Java Application Dev</a:t>
            </a:r>
            <a:endParaRPr sz="1100">
              <a:latin typeface="Roboto"/>
              <a:ea typeface="Roboto"/>
              <a:cs typeface="Roboto"/>
              <a:sym typeface="Roboto"/>
            </a:endParaRPr>
          </a:p>
        </p:txBody>
      </p:sp>
      <p:pic>
        <p:nvPicPr>
          <p:cNvPr id="93" name="Google Shape;93;p14"/>
          <p:cNvPicPr preferRelativeResize="0"/>
          <p:nvPr/>
        </p:nvPicPr>
        <p:blipFill>
          <a:blip r:embed="rId4">
            <a:alphaModFix/>
          </a:blip>
          <a:stretch>
            <a:fillRect/>
          </a:stretch>
        </p:blipFill>
        <p:spPr>
          <a:xfrm>
            <a:off x="1875150" y="504138"/>
            <a:ext cx="1545574" cy="1460948"/>
          </a:xfrm>
          <a:prstGeom prst="rect">
            <a:avLst/>
          </a:prstGeom>
          <a:noFill/>
          <a:ln>
            <a:noFill/>
          </a:ln>
        </p:spPr>
      </p:pic>
      <p:sp>
        <p:nvSpPr>
          <p:cNvPr id="94" name="Google Shape;94;p14"/>
          <p:cNvSpPr txBox="1"/>
          <p:nvPr/>
        </p:nvSpPr>
        <p:spPr>
          <a:xfrm>
            <a:off x="1822175" y="2323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Mohammad Asif</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 Junior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C++, Java</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Application Development</a:t>
            </a:r>
            <a:endParaRPr sz="1100">
              <a:latin typeface="Roboto"/>
              <a:ea typeface="Roboto"/>
              <a:cs typeface="Roboto"/>
              <a:sym typeface="Roboto"/>
            </a:endParaRPr>
          </a:p>
        </p:txBody>
      </p:sp>
      <p:pic>
        <p:nvPicPr>
          <p:cNvPr id="95" name="Google Shape;95;p14"/>
          <p:cNvPicPr preferRelativeResize="0"/>
          <p:nvPr/>
        </p:nvPicPr>
        <p:blipFill>
          <a:blip r:embed="rId5">
            <a:alphaModFix/>
          </a:blip>
          <a:stretch>
            <a:fillRect/>
          </a:stretch>
        </p:blipFill>
        <p:spPr>
          <a:xfrm>
            <a:off x="3660037" y="207812"/>
            <a:ext cx="1545573" cy="2060791"/>
          </a:xfrm>
          <a:prstGeom prst="rect">
            <a:avLst/>
          </a:prstGeom>
          <a:noFill/>
          <a:ln>
            <a:noFill/>
          </a:ln>
        </p:spPr>
      </p:pic>
      <p:sp>
        <p:nvSpPr>
          <p:cNvPr id="96" name="Google Shape;96;p14"/>
          <p:cNvSpPr txBox="1"/>
          <p:nvPr/>
        </p:nvSpPr>
        <p:spPr>
          <a:xfrm>
            <a:off x="3554100" y="2397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Luke Padgett</a:t>
            </a:r>
            <a:br>
              <a:rPr lang="en" sz="1100">
                <a:latin typeface="Roboto"/>
                <a:ea typeface="Roboto"/>
                <a:cs typeface="Roboto"/>
                <a:sym typeface="Roboto"/>
              </a:rPr>
            </a:br>
            <a:r>
              <a:rPr lang="en" sz="1100">
                <a:latin typeface="Roboto"/>
                <a:ea typeface="Roboto"/>
                <a:cs typeface="Roboto"/>
                <a:sym typeface="Roboto"/>
              </a:rPr>
              <a:t>Software Engineering</a:t>
            </a:r>
            <a:br>
              <a:rPr lang="en" sz="1100">
                <a:latin typeface="Roboto"/>
                <a:ea typeface="Roboto"/>
                <a:cs typeface="Roboto"/>
                <a:sym typeface="Roboto"/>
              </a:rPr>
            </a:br>
            <a:r>
              <a:rPr lang="en" sz="1100">
                <a:latin typeface="Roboto"/>
                <a:ea typeface="Roboto"/>
                <a:cs typeface="Roboto"/>
                <a:sym typeface="Roboto"/>
              </a:rPr>
              <a:t>Junior</a:t>
            </a:r>
            <a:br>
              <a:rPr lang="en" sz="1100">
                <a:latin typeface="Roboto"/>
                <a:ea typeface="Roboto"/>
                <a:cs typeface="Roboto"/>
                <a:sym typeface="Roboto"/>
              </a:rPr>
            </a:br>
            <a:r>
              <a:rPr lang="en" sz="1100">
                <a:latin typeface="Roboto"/>
                <a:ea typeface="Roboto"/>
                <a:cs typeface="Roboto"/>
                <a:sym typeface="Roboto"/>
              </a:rPr>
              <a:t>Skills: Java, Javascript</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Enterprise Java  Dev</a:t>
            </a:r>
            <a:endParaRPr sz="1100">
              <a:latin typeface="Roboto"/>
              <a:ea typeface="Roboto"/>
              <a:cs typeface="Roboto"/>
              <a:sym typeface="Roboto"/>
            </a:endParaRPr>
          </a:p>
        </p:txBody>
      </p:sp>
      <p:pic>
        <p:nvPicPr>
          <p:cNvPr id="97" name="Google Shape;97;p14"/>
          <p:cNvPicPr preferRelativeResize="0"/>
          <p:nvPr/>
        </p:nvPicPr>
        <p:blipFill>
          <a:blip r:embed="rId6">
            <a:alphaModFix/>
          </a:blip>
          <a:stretch>
            <a:fillRect/>
          </a:stretch>
        </p:blipFill>
        <p:spPr>
          <a:xfrm>
            <a:off x="5421500" y="627425"/>
            <a:ext cx="1362375" cy="1362375"/>
          </a:xfrm>
          <a:prstGeom prst="rect">
            <a:avLst/>
          </a:prstGeom>
          <a:noFill/>
          <a:ln>
            <a:noFill/>
          </a:ln>
        </p:spPr>
      </p:pic>
      <p:sp>
        <p:nvSpPr>
          <p:cNvPr id="98" name="Google Shape;98;p14"/>
          <p:cNvSpPr txBox="1"/>
          <p:nvPr/>
        </p:nvSpPr>
        <p:spPr>
          <a:xfrm>
            <a:off x="5276925" y="2323050"/>
            <a:ext cx="16515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Dylan Capece</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Senior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Java, C++</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Application Development</a:t>
            </a:r>
            <a:endParaRPr sz="1100">
              <a:latin typeface="Roboto"/>
              <a:ea typeface="Roboto"/>
              <a:cs typeface="Roboto"/>
              <a:sym typeface="Roboto"/>
            </a:endParaRPr>
          </a:p>
        </p:txBody>
      </p:sp>
      <p:sp>
        <p:nvSpPr>
          <p:cNvPr id="99" name="Google Shape;99;p14"/>
          <p:cNvSpPr txBox="1"/>
          <p:nvPr/>
        </p:nvSpPr>
        <p:spPr>
          <a:xfrm>
            <a:off x="7102175" y="2397050"/>
            <a:ext cx="17622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a:ea typeface="Roboto"/>
                <a:cs typeface="Roboto"/>
                <a:sym typeface="Roboto"/>
              </a:rPr>
              <a:t>Blake Stroud</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Software Engineering</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Senior</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Skills: C++/C, Python</a:t>
            </a:r>
            <a:endParaRPr sz="1100">
              <a:latin typeface="Roboto"/>
              <a:ea typeface="Roboto"/>
              <a:cs typeface="Roboto"/>
              <a:sym typeface="Roboto"/>
            </a:endParaRPr>
          </a:p>
          <a:p>
            <a:pPr marL="0" lvl="0" indent="0" algn="ctr" rtl="0">
              <a:spcBef>
                <a:spcPts val="0"/>
              </a:spcBef>
              <a:spcAft>
                <a:spcPts val="0"/>
              </a:spcAft>
              <a:buNone/>
            </a:pPr>
            <a:r>
              <a:rPr lang="en" sz="1100">
                <a:latin typeface="Roboto"/>
                <a:ea typeface="Roboto"/>
                <a:cs typeface="Roboto"/>
                <a:sym typeface="Roboto"/>
              </a:rPr>
              <a:t>Job: Embedded Systems Engineer</a:t>
            </a:r>
            <a:endParaRPr sz="1100">
              <a:latin typeface="Roboto"/>
              <a:ea typeface="Roboto"/>
              <a:cs typeface="Roboto"/>
              <a:sym typeface="Roboto"/>
            </a:endParaRPr>
          </a:p>
        </p:txBody>
      </p:sp>
      <p:pic>
        <p:nvPicPr>
          <p:cNvPr id="100" name="Google Shape;100;p14"/>
          <p:cNvPicPr preferRelativeResize="0"/>
          <p:nvPr/>
        </p:nvPicPr>
        <p:blipFill>
          <a:blip r:embed="rId7">
            <a:alphaModFix/>
          </a:blip>
          <a:stretch>
            <a:fillRect/>
          </a:stretch>
        </p:blipFill>
        <p:spPr>
          <a:xfrm>
            <a:off x="7266774" y="295475"/>
            <a:ext cx="1362375" cy="2038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2DDC-6F08-4F62-8205-C7A7978982D6}"/>
              </a:ext>
            </a:extLst>
          </p:cNvPr>
          <p:cNvSpPr>
            <a:spLocks noGrp="1"/>
          </p:cNvSpPr>
          <p:nvPr>
            <p:ph type="title"/>
          </p:nvPr>
        </p:nvSpPr>
        <p:spPr>
          <a:xfrm>
            <a:off x="1685682" y="67237"/>
            <a:ext cx="8222100" cy="838800"/>
          </a:xfrm>
          <a:noFill/>
        </p:spPr>
        <p:txBody>
          <a:bodyPr/>
          <a:lstStyle/>
          <a:p>
            <a:r>
              <a:rPr lang="en-US" dirty="0"/>
              <a:t>Decisions &amp; Actions</a:t>
            </a:r>
          </a:p>
        </p:txBody>
      </p:sp>
      <p:sp>
        <p:nvSpPr>
          <p:cNvPr id="4" name="TextBox 3">
            <a:extLst>
              <a:ext uri="{FF2B5EF4-FFF2-40B4-BE49-F238E27FC236}">
                <a16:creationId xmlns:a16="http://schemas.microsoft.com/office/drawing/2014/main" id="{55510724-3712-4237-BCD7-0A14643E0E40}"/>
              </a:ext>
            </a:extLst>
          </p:cNvPr>
          <p:cNvSpPr txBox="1"/>
          <p:nvPr/>
        </p:nvSpPr>
        <p:spPr>
          <a:xfrm>
            <a:off x="96981" y="906037"/>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Decisions:</a:t>
            </a:r>
          </a:p>
        </p:txBody>
      </p:sp>
      <p:sp>
        <p:nvSpPr>
          <p:cNvPr id="6" name="Google Shape;131;p19">
            <a:extLst>
              <a:ext uri="{FF2B5EF4-FFF2-40B4-BE49-F238E27FC236}">
                <a16:creationId xmlns:a16="http://schemas.microsoft.com/office/drawing/2014/main" id="{092FC049-9694-415F-B69E-FACC24F6DAE8}"/>
              </a:ext>
            </a:extLst>
          </p:cNvPr>
          <p:cNvSpPr txBox="1">
            <a:spLocks/>
          </p:cNvSpPr>
          <p:nvPr/>
        </p:nvSpPr>
        <p:spPr>
          <a:xfrm>
            <a:off x="247603" y="1414242"/>
            <a:ext cx="8520600"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1200" dirty="0">
                <a:solidFill>
                  <a:schemeClr val="bg1"/>
                </a:solidFill>
              </a:rPr>
              <a:t>UTD database administrator and UTD network administrator shall be present when deployment team is connecting system together. </a:t>
            </a:r>
          </a:p>
          <a:p>
            <a:pPr indent="-368300">
              <a:lnSpc>
                <a:spcPct val="150000"/>
              </a:lnSpc>
              <a:buClr>
                <a:srgbClr val="FFFFFF"/>
              </a:buClr>
              <a:buSzPts val="2200"/>
              <a:buFont typeface="Roboto"/>
              <a:buChar char="❖"/>
            </a:pPr>
            <a:r>
              <a:rPr lang="en-US" sz="1200" dirty="0">
                <a:solidFill>
                  <a:schemeClr val="bg1"/>
                </a:solidFill>
              </a:rPr>
              <a:t>Testing Engineer 12 will act as a stand-in for the Testing Engineer Lead during the Drafting, Review, and Finalization of the testing phase document. </a:t>
            </a:r>
          </a:p>
        </p:txBody>
      </p:sp>
      <p:sp>
        <p:nvSpPr>
          <p:cNvPr id="7" name="TextBox 6">
            <a:extLst>
              <a:ext uri="{FF2B5EF4-FFF2-40B4-BE49-F238E27FC236}">
                <a16:creationId xmlns:a16="http://schemas.microsoft.com/office/drawing/2014/main" id="{ECB20EFE-5968-4F5A-8B4A-9F3952B2E3ED}"/>
              </a:ext>
            </a:extLst>
          </p:cNvPr>
          <p:cNvSpPr txBox="1"/>
          <p:nvPr/>
        </p:nvSpPr>
        <p:spPr>
          <a:xfrm>
            <a:off x="96981" y="2571750"/>
            <a:ext cx="2902527"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cs typeface="Roboto" panose="02000000000000000000" pitchFamily="2" charset="0"/>
              </a:rPr>
              <a:t>Actions:</a:t>
            </a:r>
          </a:p>
        </p:txBody>
      </p:sp>
      <p:sp>
        <p:nvSpPr>
          <p:cNvPr id="8" name="Google Shape;131;p19">
            <a:extLst>
              <a:ext uri="{FF2B5EF4-FFF2-40B4-BE49-F238E27FC236}">
                <a16:creationId xmlns:a16="http://schemas.microsoft.com/office/drawing/2014/main" id="{5569B018-F030-480F-AC4B-BC06BF58A6F0}"/>
              </a:ext>
            </a:extLst>
          </p:cNvPr>
          <p:cNvSpPr txBox="1">
            <a:spLocks/>
          </p:cNvSpPr>
          <p:nvPr/>
        </p:nvSpPr>
        <p:spPr>
          <a:xfrm>
            <a:off x="247605" y="3048000"/>
            <a:ext cx="8648792" cy="1633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1100" dirty="0">
                <a:solidFill>
                  <a:schemeClr val="bg1"/>
                </a:solidFill>
              </a:rPr>
              <a:t>Testing Engineer Lead has decided to sit-in on some of the workload conducted by Testing Engineer 3 and provide training for tasks that she does not have much experience with </a:t>
            </a:r>
          </a:p>
          <a:p>
            <a:pPr indent="-368300">
              <a:lnSpc>
                <a:spcPct val="150000"/>
              </a:lnSpc>
              <a:buClr>
                <a:srgbClr val="FFFFFF"/>
              </a:buClr>
              <a:buSzPts val="2200"/>
              <a:buFont typeface="Roboto"/>
              <a:buChar char="❖"/>
            </a:pPr>
            <a:r>
              <a:rPr lang="en-US" sz="1100" dirty="0">
                <a:solidFill>
                  <a:schemeClr val="bg1"/>
                </a:solidFill>
              </a:rPr>
              <a:t>A new Deployment Engineer shall be brought in from another project within the company as a fill-in until a suitable replacement has been found </a:t>
            </a:r>
          </a:p>
          <a:p>
            <a:pPr indent="-368300">
              <a:lnSpc>
                <a:spcPct val="150000"/>
              </a:lnSpc>
              <a:buClr>
                <a:srgbClr val="FFFFFF"/>
              </a:buClr>
              <a:buSzPts val="2200"/>
              <a:buFont typeface="Roboto"/>
              <a:buChar char="❖"/>
            </a:pPr>
            <a:r>
              <a:rPr lang="en-US" sz="1100" dirty="0">
                <a:solidFill>
                  <a:schemeClr val="bg1"/>
                </a:solidFill>
              </a:rPr>
              <a:t>Deployment Engineer Lead shall contact UTD upper management in order to get a location on where the host computer system shall be installed at  </a:t>
            </a:r>
          </a:p>
          <a:p>
            <a:pPr indent="-368300">
              <a:lnSpc>
                <a:spcPct val="150000"/>
              </a:lnSpc>
              <a:buClr>
                <a:srgbClr val="FFFFFF"/>
              </a:buClr>
              <a:buSzPts val="2200"/>
              <a:buFont typeface="Roboto"/>
              <a:buChar char="❖"/>
            </a:pPr>
            <a:r>
              <a:rPr lang="en-US" sz="1100" dirty="0">
                <a:solidFill>
                  <a:schemeClr val="bg1"/>
                </a:solidFill>
              </a:rPr>
              <a:t>Deployment Engineer Lead shall keep UTD database administrator up-to-date about the launch of the database when it is time for database to be deployed </a:t>
            </a:r>
          </a:p>
        </p:txBody>
      </p:sp>
    </p:spTree>
    <p:extLst>
      <p:ext uri="{BB962C8B-B14F-4D97-AF65-F5344CB8AC3E}">
        <p14:creationId xmlns:p14="http://schemas.microsoft.com/office/powerpoint/2010/main" val="23960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B7D280-4B3C-4C10-93AF-B676A4A03275}"/>
              </a:ext>
            </a:extLst>
          </p:cNvPr>
          <p:cNvSpPr>
            <a:spLocks noGrp="1"/>
          </p:cNvSpPr>
          <p:nvPr>
            <p:ph type="title"/>
          </p:nvPr>
        </p:nvSpPr>
        <p:spPr>
          <a:xfrm>
            <a:off x="-844645" y="-71308"/>
            <a:ext cx="6007245" cy="838800"/>
          </a:xfrm>
        </p:spPr>
        <p:txBody>
          <a:bodyPr/>
          <a:lstStyle/>
          <a:p>
            <a:r>
              <a:rPr lang="en-US" sz="4800" dirty="0"/>
              <a:t>RMP Flowchart</a:t>
            </a:r>
          </a:p>
        </p:txBody>
      </p:sp>
      <p:sp>
        <p:nvSpPr>
          <p:cNvPr id="36" name="Google Shape;84;p1">
            <a:extLst>
              <a:ext uri="{FF2B5EF4-FFF2-40B4-BE49-F238E27FC236}">
                <a16:creationId xmlns:a16="http://schemas.microsoft.com/office/drawing/2014/main" id="{1A6F37E7-6515-4E03-A07D-15C852D3BB0D}"/>
              </a:ext>
            </a:extLst>
          </p:cNvPr>
          <p:cNvSpPr/>
          <p:nvPr/>
        </p:nvSpPr>
        <p:spPr>
          <a:xfrm>
            <a:off x="115778" y="739756"/>
            <a:ext cx="1268167" cy="331540"/>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i="0" u="none" strike="noStrike" cap="none" dirty="0">
                <a:solidFill>
                  <a:schemeClr val="tx1"/>
                </a:solidFill>
                <a:latin typeface="Calibri"/>
                <a:ea typeface="Calibri"/>
                <a:cs typeface="Calibri"/>
                <a:sym typeface="Calibri"/>
              </a:rPr>
              <a:t>Submit potential risk</a:t>
            </a:r>
            <a:endParaRPr sz="2400" b="1" dirty="0">
              <a:solidFill>
                <a:schemeClr val="tx1"/>
              </a:solidFill>
            </a:endParaRPr>
          </a:p>
        </p:txBody>
      </p:sp>
      <p:cxnSp>
        <p:nvCxnSpPr>
          <p:cNvPr id="37" name="Google Shape;85;p1">
            <a:extLst>
              <a:ext uri="{FF2B5EF4-FFF2-40B4-BE49-F238E27FC236}">
                <a16:creationId xmlns:a16="http://schemas.microsoft.com/office/drawing/2014/main" id="{2B12D14A-7A8C-4A70-90BA-72FBFEACD69F}"/>
              </a:ext>
            </a:extLst>
          </p:cNvPr>
          <p:cNvCxnSpPr>
            <a:stCxn id="36" idx="3"/>
            <a:endCxn id="38" idx="1"/>
          </p:cNvCxnSpPr>
          <p:nvPr/>
        </p:nvCxnSpPr>
        <p:spPr>
          <a:xfrm flipV="1">
            <a:off x="1383945" y="898180"/>
            <a:ext cx="362379" cy="7346"/>
          </a:xfrm>
          <a:prstGeom prst="straightConnector1">
            <a:avLst/>
          </a:prstGeom>
          <a:noFill/>
          <a:ln w="9525" cap="flat" cmpd="sng">
            <a:solidFill>
              <a:schemeClr val="bg1"/>
            </a:solidFill>
            <a:prstDash val="solid"/>
            <a:miter lim="800000"/>
            <a:headEnd type="none" w="sm" len="sm"/>
            <a:tailEnd type="none" w="sm" len="sm"/>
          </a:ln>
        </p:spPr>
      </p:cxnSp>
      <p:sp>
        <p:nvSpPr>
          <p:cNvPr id="38" name="Google Shape;86;p1">
            <a:extLst>
              <a:ext uri="{FF2B5EF4-FFF2-40B4-BE49-F238E27FC236}">
                <a16:creationId xmlns:a16="http://schemas.microsoft.com/office/drawing/2014/main" id="{43D204BC-EA54-4A25-B2C9-8D6160035E9D}"/>
              </a:ext>
            </a:extLst>
          </p:cNvPr>
          <p:cNvSpPr/>
          <p:nvPr/>
        </p:nvSpPr>
        <p:spPr>
          <a:xfrm>
            <a:off x="1746324" y="701923"/>
            <a:ext cx="1324872" cy="39251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i="0" u="none" strike="noStrike" cap="none" dirty="0">
                <a:solidFill>
                  <a:schemeClr val="tx1"/>
                </a:solidFill>
                <a:latin typeface="Calibri"/>
                <a:ea typeface="Calibri"/>
                <a:cs typeface="Calibri"/>
                <a:sym typeface="Calibri"/>
              </a:rPr>
              <a:t>Project manager evaluation</a:t>
            </a:r>
            <a:endParaRPr sz="2400" b="1" dirty="0">
              <a:solidFill>
                <a:schemeClr val="tx1"/>
              </a:solidFill>
            </a:endParaRPr>
          </a:p>
        </p:txBody>
      </p:sp>
      <p:sp>
        <p:nvSpPr>
          <p:cNvPr id="39" name="Google Shape;106;p1">
            <a:extLst>
              <a:ext uri="{FF2B5EF4-FFF2-40B4-BE49-F238E27FC236}">
                <a16:creationId xmlns:a16="http://schemas.microsoft.com/office/drawing/2014/main" id="{D1AD9BF4-A08B-40EA-BEDB-A370AA3E469E}"/>
              </a:ext>
            </a:extLst>
          </p:cNvPr>
          <p:cNvSpPr/>
          <p:nvPr/>
        </p:nvSpPr>
        <p:spPr>
          <a:xfrm>
            <a:off x="321987" y="1331717"/>
            <a:ext cx="855750" cy="365837"/>
          </a:xfrm>
          <a:prstGeom prst="snip2DiagRect">
            <a:avLst>
              <a:gd name="adj1" fmla="val 0"/>
              <a:gd name="adj2" fmla="val 16667"/>
            </a:avLst>
          </a:prstGeom>
          <a:solidFill>
            <a:schemeClr val="accent6"/>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dirty="0">
                <a:solidFill>
                  <a:schemeClr val="tx1"/>
                </a:solidFill>
                <a:latin typeface="Calibri"/>
                <a:ea typeface="Calibri"/>
                <a:cs typeface="Calibri"/>
                <a:sym typeface="Calibri"/>
              </a:rPr>
              <a:t>start</a:t>
            </a:r>
            <a:endParaRPr sz="2400" dirty="0">
              <a:solidFill>
                <a:schemeClr val="tx1"/>
              </a:solidFill>
            </a:endParaRPr>
          </a:p>
        </p:txBody>
      </p:sp>
      <p:cxnSp>
        <p:nvCxnSpPr>
          <p:cNvPr id="40" name="Google Shape;107;p1">
            <a:extLst>
              <a:ext uri="{FF2B5EF4-FFF2-40B4-BE49-F238E27FC236}">
                <a16:creationId xmlns:a16="http://schemas.microsoft.com/office/drawing/2014/main" id="{DCB76772-B033-48FA-8707-1F6E77BFC86F}"/>
              </a:ext>
            </a:extLst>
          </p:cNvPr>
          <p:cNvCxnSpPr>
            <a:stCxn id="39" idx="3"/>
            <a:endCxn id="36" idx="2"/>
          </p:cNvCxnSpPr>
          <p:nvPr/>
        </p:nvCxnSpPr>
        <p:spPr>
          <a:xfrm flipV="1">
            <a:off x="749862" y="1071296"/>
            <a:ext cx="0" cy="260421"/>
          </a:xfrm>
          <a:prstGeom prst="straightConnector1">
            <a:avLst/>
          </a:prstGeom>
          <a:noFill/>
          <a:ln w="9525" cap="flat" cmpd="sng">
            <a:solidFill>
              <a:schemeClr val="bg1"/>
            </a:solidFill>
            <a:prstDash val="solid"/>
            <a:miter lim="800000"/>
            <a:headEnd type="none" w="sm" len="sm"/>
            <a:tailEnd type="triangle" w="med" len="med"/>
          </a:ln>
        </p:spPr>
      </p:cxnSp>
      <p:cxnSp>
        <p:nvCxnSpPr>
          <p:cNvPr id="41" name="Google Shape;85;p1">
            <a:extLst>
              <a:ext uri="{FF2B5EF4-FFF2-40B4-BE49-F238E27FC236}">
                <a16:creationId xmlns:a16="http://schemas.microsoft.com/office/drawing/2014/main" id="{1595DA4C-BCB2-47E1-8564-8EEC232BD75F}"/>
              </a:ext>
            </a:extLst>
          </p:cNvPr>
          <p:cNvCxnSpPr>
            <a:cxnSpLocks/>
            <a:stCxn id="42" idx="1"/>
            <a:endCxn id="38" idx="3"/>
          </p:cNvCxnSpPr>
          <p:nvPr/>
        </p:nvCxnSpPr>
        <p:spPr>
          <a:xfrm flipH="1">
            <a:off x="3071196" y="894840"/>
            <a:ext cx="790131" cy="3340"/>
          </a:xfrm>
          <a:prstGeom prst="straightConnector1">
            <a:avLst/>
          </a:prstGeom>
          <a:noFill/>
          <a:ln w="9525" cap="flat" cmpd="sng">
            <a:solidFill>
              <a:schemeClr val="bg1"/>
            </a:solidFill>
            <a:prstDash val="solid"/>
            <a:miter lim="800000"/>
            <a:headEnd type="none" w="sm" len="sm"/>
            <a:tailEnd type="none" w="sm" len="sm"/>
          </a:ln>
        </p:spPr>
      </p:cxnSp>
      <p:sp>
        <p:nvSpPr>
          <p:cNvPr id="42" name="Google Shape;206;p1">
            <a:extLst>
              <a:ext uri="{FF2B5EF4-FFF2-40B4-BE49-F238E27FC236}">
                <a16:creationId xmlns:a16="http://schemas.microsoft.com/office/drawing/2014/main" id="{7B0F7A49-C48F-46F2-B0F4-9C7E8C5AF1A7}"/>
              </a:ext>
            </a:extLst>
          </p:cNvPr>
          <p:cNvSpPr/>
          <p:nvPr/>
        </p:nvSpPr>
        <p:spPr>
          <a:xfrm>
            <a:off x="3861327" y="362916"/>
            <a:ext cx="1496684" cy="106384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Will it affect scope, budget, or schedule if it occurs?</a:t>
            </a:r>
            <a:endParaRPr sz="900" b="1" dirty="0">
              <a:solidFill>
                <a:schemeClr val="tx1"/>
              </a:solidFill>
              <a:latin typeface="Calibri" panose="020F0502020204030204" pitchFamily="34" charset="0"/>
              <a:cs typeface="Calibri" panose="020F0502020204030204" pitchFamily="34" charset="0"/>
            </a:endParaRPr>
          </a:p>
        </p:txBody>
      </p:sp>
      <p:cxnSp>
        <p:nvCxnSpPr>
          <p:cNvPr id="43" name="Google Shape;85;p1">
            <a:extLst>
              <a:ext uri="{FF2B5EF4-FFF2-40B4-BE49-F238E27FC236}">
                <a16:creationId xmlns:a16="http://schemas.microsoft.com/office/drawing/2014/main" id="{FA6795F0-CB6F-42AE-930A-CFC78FDC8843}"/>
              </a:ext>
            </a:extLst>
          </p:cNvPr>
          <p:cNvCxnSpPr>
            <a:cxnSpLocks/>
            <a:stCxn id="42" idx="3"/>
            <a:endCxn id="46" idx="1"/>
          </p:cNvCxnSpPr>
          <p:nvPr/>
        </p:nvCxnSpPr>
        <p:spPr>
          <a:xfrm flipV="1">
            <a:off x="5358011" y="887019"/>
            <a:ext cx="884060" cy="7821"/>
          </a:xfrm>
          <a:prstGeom prst="straightConnector1">
            <a:avLst/>
          </a:prstGeom>
          <a:noFill/>
          <a:ln w="9525" cap="flat" cmpd="sng">
            <a:solidFill>
              <a:schemeClr val="bg1"/>
            </a:solidFill>
            <a:prstDash val="solid"/>
            <a:miter lim="800000"/>
            <a:headEnd type="none" w="sm" len="sm"/>
            <a:tailEnd type="none" w="sm" len="sm"/>
          </a:ln>
        </p:spPr>
      </p:cxnSp>
      <p:sp>
        <p:nvSpPr>
          <p:cNvPr id="44" name="TextBox 43">
            <a:extLst>
              <a:ext uri="{FF2B5EF4-FFF2-40B4-BE49-F238E27FC236}">
                <a16:creationId xmlns:a16="http://schemas.microsoft.com/office/drawing/2014/main" id="{6BF825DA-BB88-4BAC-A060-45D67E04A1AF}"/>
              </a:ext>
            </a:extLst>
          </p:cNvPr>
          <p:cNvSpPr txBox="1"/>
          <p:nvPr/>
        </p:nvSpPr>
        <p:spPr>
          <a:xfrm>
            <a:off x="5428112" y="576622"/>
            <a:ext cx="687821" cy="215444"/>
          </a:xfrm>
          <a:prstGeom prst="rect">
            <a:avLst/>
          </a:prstGeom>
          <a:noFill/>
          <a:ln>
            <a:noFill/>
          </a:ln>
        </p:spPr>
        <p:txBody>
          <a:bodyPr wrap="square" rtlCol="0">
            <a:spAutoFit/>
          </a:bodyPr>
          <a:lstStyle/>
          <a:p>
            <a:r>
              <a:rPr lang="en-US" sz="800" dirty="0">
                <a:latin typeface="Calibri" panose="020F0502020204030204" pitchFamily="34" charset="0"/>
                <a:cs typeface="Calibri" panose="020F0502020204030204" pitchFamily="34" charset="0"/>
              </a:rPr>
              <a:t>NO</a:t>
            </a:r>
          </a:p>
        </p:txBody>
      </p:sp>
      <p:sp>
        <p:nvSpPr>
          <p:cNvPr id="45" name="TextBox 44">
            <a:extLst>
              <a:ext uri="{FF2B5EF4-FFF2-40B4-BE49-F238E27FC236}">
                <a16:creationId xmlns:a16="http://schemas.microsoft.com/office/drawing/2014/main" id="{4D48DB09-697F-4AE5-ADF9-F34069A5CABF}"/>
              </a:ext>
            </a:extLst>
          </p:cNvPr>
          <p:cNvSpPr txBox="1"/>
          <p:nvPr/>
        </p:nvSpPr>
        <p:spPr>
          <a:xfrm>
            <a:off x="4676737" y="1516246"/>
            <a:ext cx="562890" cy="215444"/>
          </a:xfrm>
          <a:prstGeom prst="rect">
            <a:avLst/>
          </a:prstGeom>
          <a:noFill/>
        </p:spPr>
        <p:txBody>
          <a:bodyPr wrap="square" rtlCol="0">
            <a:spAutoFit/>
          </a:bodyPr>
          <a:lstStyle/>
          <a:p>
            <a:r>
              <a:rPr lang="en-US" sz="800" dirty="0">
                <a:latin typeface="Calibri" panose="020F0502020204030204" pitchFamily="34" charset="0"/>
                <a:cs typeface="Calibri" panose="020F0502020204030204" pitchFamily="34" charset="0"/>
              </a:rPr>
              <a:t>YES</a:t>
            </a:r>
          </a:p>
        </p:txBody>
      </p:sp>
      <p:sp>
        <p:nvSpPr>
          <p:cNvPr id="46" name="Google Shape;86;p1">
            <a:extLst>
              <a:ext uri="{FF2B5EF4-FFF2-40B4-BE49-F238E27FC236}">
                <a16:creationId xmlns:a16="http://schemas.microsoft.com/office/drawing/2014/main" id="{ACD3D18A-E1AB-4055-AF30-C4CF36D99346}"/>
              </a:ext>
            </a:extLst>
          </p:cNvPr>
          <p:cNvSpPr/>
          <p:nvPr/>
        </p:nvSpPr>
        <p:spPr>
          <a:xfrm>
            <a:off x="6242071" y="690762"/>
            <a:ext cx="1324872" cy="39251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a:cs typeface="Calibri"/>
                <a:sym typeface="Calibri"/>
              </a:rPr>
              <a:t>Not a risk</a:t>
            </a:r>
            <a:endParaRPr lang="en-US" sz="2400" b="1" dirty="0">
              <a:solidFill>
                <a:schemeClr val="tx1"/>
              </a:solidFill>
            </a:endParaRPr>
          </a:p>
        </p:txBody>
      </p:sp>
      <p:cxnSp>
        <p:nvCxnSpPr>
          <p:cNvPr id="47" name="Connector: Elbow 46">
            <a:extLst>
              <a:ext uri="{FF2B5EF4-FFF2-40B4-BE49-F238E27FC236}">
                <a16:creationId xmlns:a16="http://schemas.microsoft.com/office/drawing/2014/main" id="{6ECB7F78-DD69-4663-BE75-8EFBD3B6B0A5}"/>
              </a:ext>
            </a:extLst>
          </p:cNvPr>
          <p:cNvCxnSpPr>
            <a:cxnSpLocks/>
            <a:stCxn id="42" idx="2"/>
            <a:endCxn id="50" idx="0"/>
          </p:cNvCxnSpPr>
          <p:nvPr/>
        </p:nvCxnSpPr>
        <p:spPr>
          <a:xfrm rot="5400000">
            <a:off x="3959078" y="1425779"/>
            <a:ext cx="649606" cy="65157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Google Shape;86;p1">
            <a:extLst>
              <a:ext uri="{FF2B5EF4-FFF2-40B4-BE49-F238E27FC236}">
                <a16:creationId xmlns:a16="http://schemas.microsoft.com/office/drawing/2014/main" id="{6A8B1B36-D395-4054-8847-57F3BB6AE6EB}"/>
              </a:ext>
            </a:extLst>
          </p:cNvPr>
          <p:cNvSpPr/>
          <p:nvPr/>
        </p:nvSpPr>
        <p:spPr>
          <a:xfrm>
            <a:off x="3141537" y="2707325"/>
            <a:ext cx="1633107"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Set up meeting with person(s) who submitted risk</a:t>
            </a:r>
          </a:p>
        </p:txBody>
      </p:sp>
      <p:cxnSp>
        <p:nvCxnSpPr>
          <p:cNvPr id="49" name="Google Shape;85;p1">
            <a:extLst>
              <a:ext uri="{FF2B5EF4-FFF2-40B4-BE49-F238E27FC236}">
                <a16:creationId xmlns:a16="http://schemas.microsoft.com/office/drawing/2014/main" id="{D4DE7E42-8BAA-4E0A-B925-0716263AE084}"/>
              </a:ext>
            </a:extLst>
          </p:cNvPr>
          <p:cNvCxnSpPr>
            <a:cxnSpLocks/>
            <a:stCxn id="48" idx="2"/>
            <a:endCxn id="55" idx="0"/>
          </p:cNvCxnSpPr>
          <p:nvPr/>
        </p:nvCxnSpPr>
        <p:spPr>
          <a:xfrm>
            <a:off x="3958091" y="3099840"/>
            <a:ext cx="0" cy="274741"/>
          </a:xfrm>
          <a:prstGeom prst="straightConnector1">
            <a:avLst/>
          </a:prstGeom>
          <a:noFill/>
          <a:ln w="9525" cap="flat" cmpd="sng">
            <a:solidFill>
              <a:schemeClr val="bg1"/>
            </a:solidFill>
            <a:prstDash val="solid"/>
            <a:miter lim="800000"/>
            <a:headEnd type="none" w="sm" len="sm"/>
            <a:tailEnd type="none" w="sm" len="sm"/>
          </a:ln>
        </p:spPr>
      </p:cxnSp>
      <p:sp>
        <p:nvSpPr>
          <p:cNvPr id="50" name="Google Shape;86;p1">
            <a:extLst>
              <a:ext uri="{FF2B5EF4-FFF2-40B4-BE49-F238E27FC236}">
                <a16:creationId xmlns:a16="http://schemas.microsoft.com/office/drawing/2014/main" id="{6A2DA6A5-AC4A-4A92-86B6-5558275597F6}"/>
              </a:ext>
            </a:extLst>
          </p:cNvPr>
          <p:cNvSpPr/>
          <p:nvPr/>
        </p:nvSpPr>
        <p:spPr>
          <a:xfrm>
            <a:off x="3173506" y="2076370"/>
            <a:ext cx="1569171"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Tentatively place risk in RAID sheet</a:t>
            </a:r>
          </a:p>
        </p:txBody>
      </p:sp>
      <p:cxnSp>
        <p:nvCxnSpPr>
          <p:cNvPr id="51" name="Google Shape;85;p1">
            <a:extLst>
              <a:ext uri="{FF2B5EF4-FFF2-40B4-BE49-F238E27FC236}">
                <a16:creationId xmlns:a16="http://schemas.microsoft.com/office/drawing/2014/main" id="{DFF7A171-F09E-4669-889D-6E4D881DF36B}"/>
              </a:ext>
            </a:extLst>
          </p:cNvPr>
          <p:cNvCxnSpPr>
            <a:cxnSpLocks/>
            <a:stCxn id="50" idx="2"/>
            <a:endCxn id="48" idx="0"/>
          </p:cNvCxnSpPr>
          <p:nvPr/>
        </p:nvCxnSpPr>
        <p:spPr>
          <a:xfrm flipH="1">
            <a:off x="3958091" y="2468885"/>
            <a:ext cx="1" cy="238440"/>
          </a:xfrm>
          <a:prstGeom prst="straightConnector1">
            <a:avLst/>
          </a:prstGeom>
          <a:noFill/>
          <a:ln w="9525" cap="flat" cmpd="sng">
            <a:solidFill>
              <a:schemeClr val="bg1"/>
            </a:solidFill>
            <a:prstDash val="solid"/>
            <a:miter lim="800000"/>
            <a:headEnd type="none" w="sm" len="sm"/>
            <a:tailEnd type="none" w="sm" len="sm"/>
          </a:ln>
        </p:spPr>
      </p:cxnSp>
      <p:sp>
        <p:nvSpPr>
          <p:cNvPr id="52" name="Google Shape;86;p1">
            <a:extLst>
              <a:ext uri="{FF2B5EF4-FFF2-40B4-BE49-F238E27FC236}">
                <a16:creationId xmlns:a16="http://schemas.microsoft.com/office/drawing/2014/main" id="{2E723E4D-E4AA-4A28-9E11-57AD94DD7974}"/>
              </a:ext>
            </a:extLst>
          </p:cNvPr>
          <p:cNvSpPr/>
          <p:nvPr/>
        </p:nvSpPr>
        <p:spPr>
          <a:xfrm>
            <a:off x="3173506" y="4278030"/>
            <a:ext cx="1569173" cy="392515"/>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Associate risk with specific project task</a:t>
            </a:r>
          </a:p>
        </p:txBody>
      </p:sp>
      <p:cxnSp>
        <p:nvCxnSpPr>
          <p:cNvPr id="53" name="Google Shape;85;p1">
            <a:extLst>
              <a:ext uri="{FF2B5EF4-FFF2-40B4-BE49-F238E27FC236}">
                <a16:creationId xmlns:a16="http://schemas.microsoft.com/office/drawing/2014/main" id="{E85B90AF-F47C-462E-A62C-9B88ED6E4788}"/>
              </a:ext>
            </a:extLst>
          </p:cNvPr>
          <p:cNvCxnSpPr>
            <a:cxnSpLocks/>
            <a:stCxn id="52" idx="3"/>
            <a:endCxn id="54" idx="1"/>
          </p:cNvCxnSpPr>
          <p:nvPr/>
        </p:nvCxnSpPr>
        <p:spPr>
          <a:xfrm flipV="1">
            <a:off x="4742679" y="4464104"/>
            <a:ext cx="1054125" cy="10184"/>
          </a:xfrm>
          <a:prstGeom prst="straightConnector1">
            <a:avLst/>
          </a:prstGeom>
          <a:noFill/>
          <a:ln w="9525" cap="flat" cmpd="sng">
            <a:solidFill>
              <a:schemeClr val="bg1"/>
            </a:solidFill>
            <a:prstDash val="solid"/>
            <a:miter lim="800000"/>
            <a:headEnd type="none" w="sm" len="sm"/>
            <a:tailEnd type="none" w="sm" len="sm"/>
          </a:ln>
        </p:spPr>
      </p:cxnSp>
      <p:sp>
        <p:nvSpPr>
          <p:cNvPr id="54" name="Google Shape;206;p1">
            <a:extLst>
              <a:ext uri="{FF2B5EF4-FFF2-40B4-BE49-F238E27FC236}">
                <a16:creationId xmlns:a16="http://schemas.microsoft.com/office/drawing/2014/main" id="{639D19C6-81CA-4495-85B4-94B9042AE6BD}"/>
              </a:ext>
            </a:extLst>
          </p:cNvPr>
          <p:cNvSpPr/>
          <p:nvPr/>
        </p:nvSpPr>
        <p:spPr>
          <a:xfrm>
            <a:off x="5796804" y="3866618"/>
            <a:ext cx="1819801" cy="1194972"/>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900" b="1" dirty="0">
                <a:solidFill>
                  <a:schemeClr val="tx1"/>
                </a:solidFill>
                <a:latin typeface="Calibri" panose="020F0502020204030204" pitchFamily="34" charset="0"/>
                <a:cs typeface="Calibri" panose="020F0502020204030204" pitchFamily="34" charset="0"/>
              </a:rPr>
              <a:t>Does task have schedule slack to compensate for risk delaying delivery?</a:t>
            </a:r>
          </a:p>
        </p:txBody>
      </p:sp>
      <p:sp>
        <p:nvSpPr>
          <p:cNvPr id="55" name="Google Shape;86;p1">
            <a:extLst>
              <a:ext uri="{FF2B5EF4-FFF2-40B4-BE49-F238E27FC236}">
                <a16:creationId xmlns:a16="http://schemas.microsoft.com/office/drawing/2014/main" id="{0D37BC0D-E9FA-4905-ADE1-F690BE67C846}"/>
              </a:ext>
            </a:extLst>
          </p:cNvPr>
          <p:cNvSpPr/>
          <p:nvPr/>
        </p:nvSpPr>
        <p:spPr>
          <a:xfrm>
            <a:off x="3109568" y="3374581"/>
            <a:ext cx="1697045" cy="684173"/>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Set up meeting with team lead who leads the project phase in which the risk was detected</a:t>
            </a:r>
          </a:p>
        </p:txBody>
      </p:sp>
      <p:cxnSp>
        <p:nvCxnSpPr>
          <p:cNvPr id="56" name="Google Shape;85;p1">
            <a:extLst>
              <a:ext uri="{FF2B5EF4-FFF2-40B4-BE49-F238E27FC236}">
                <a16:creationId xmlns:a16="http://schemas.microsoft.com/office/drawing/2014/main" id="{6351283D-66A1-4D77-A0A1-575ED2AC7FD5}"/>
              </a:ext>
            </a:extLst>
          </p:cNvPr>
          <p:cNvCxnSpPr>
            <a:cxnSpLocks/>
            <a:stCxn id="55" idx="2"/>
            <a:endCxn id="52" idx="0"/>
          </p:cNvCxnSpPr>
          <p:nvPr/>
        </p:nvCxnSpPr>
        <p:spPr>
          <a:xfrm>
            <a:off x="3958091" y="4058754"/>
            <a:ext cx="2" cy="219276"/>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183452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oogle Shape;206;p1">
            <a:extLst>
              <a:ext uri="{FF2B5EF4-FFF2-40B4-BE49-F238E27FC236}">
                <a16:creationId xmlns:a16="http://schemas.microsoft.com/office/drawing/2014/main" id="{51682556-9721-4EB4-8DA1-D36CB322145A}"/>
              </a:ext>
            </a:extLst>
          </p:cNvPr>
          <p:cNvSpPr/>
          <p:nvPr/>
        </p:nvSpPr>
        <p:spPr>
          <a:xfrm>
            <a:off x="-12741" y="1334334"/>
            <a:ext cx="1843407" cy="1250174"/>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lvl="0" algn="ctr">
              <a:lnSpc>
                <a:spcPct val="80000"/>
              </a:lnSpc>
            </a:pPr>
            <a:r>
              <a:rPr lang="en-US" sz="900" b="1" dirty="0">
                <a:solidFill>
                  <a:schemeClr val="tx1"/>
                </a:solidFill>
                <a:latin typeface="Calibri" panose="020F0502020204030204" pitchFamily="34" charset="0"/>
                <a:cs typeface="Calibri" panose="020F0502020204030204" pitchFamily="34" charset="0"/>
              </a:rPr>
              <a:t>Does task have schedule slack to compensate for risk delaying delivery?</a:t>
            </a:r>
          </a:p>
        </p:txBody>
      </p:sp>
      <p:cxnSp>
        <p:nvCxnSpPr>
          <p:cNvPr id="33" name="Google Shape;85;p1">
            <a:extLst>
              <a:ext uri="{FF2B5EF4-FFF2-40B4-BE49-F238E27FC236}">
                <a16:creationId xmlns:a16="http://schemas.microsoft.com/office/drawing/2014/main" id="{1DEF96CB-0CC8-4EAB-8C30-F3F0EA3F7548}"/>
              </a:ext>
            </a:extLst>
          </p:cNvPr>
          <p:cNvCxnSpPr>
            <a:cxnSpLocks/>
            <a:stCxn id="31" idx="2"/>
            <a:endCxn id="61" idx="0"/>
          </p:cNvCxnSpPr>
          <p:nvPr/>
        </p:nvCxnSpPr>
        <p:spPr>
          <a:xfrm>
            <a:off x="908963" y="2584508"/>
            <a:ext cx="102103" cy="1274709"/>
          </a:xfrm>
          <a:prstGeom prst="straightConnector1">
            <a:avLst/>
          </a:prstGeom>
          <a:noFill/>
          <a:ln w="9525" cap="flat" cmpd="sng">
            <a:solidFill>
              <a:schemeClr val="bg1"/>
            </a:solidFill>
            <a:prstDash val="solid"/>
            <a:miter lim="800000"/>
            <a:headEnd type="none" w="sm" len="sm"/>
            <a:tailEnd type="none" w="sm" len="sm"/>
          </a:ln>
        </p:spPr>
      </p:cxnSp>
      <p:cxnSp>
        <p:nvCxnSpPr>
          <p:cNvPr id="34" name="Google Shape;85;p1">
            <a:extLst>
              <a:ext uri="{FF2B5EF4-FFF2-40B4-BE49-F238E27FC236}">
                <a16:creationId xmlns:a16="http://schemas.microsoft.com/office/drawing/2014/main" id="{8C4DC00B-993B-48EE-AF32-180FEC826453}"/>
              </a:ext>
            </a:extLst>
          </p:cNvPr>
          <p:cNvCxnSpPr>
            <a:cxnSpLocks/>
            <a:stCxn id="31" idx="3"/>
            <a:endCxn id="36" idx="1"/>
          </p:cNvCxnSpPr>
          <p:nvPr/>
        </p:nvCxnSpPr>
        <p:spPr>
          <a:xfrm flipH="1">
            <a:off x="1709299" y="1959421"/>
            <a:ext cx="121367" cy="744624"/>
          </a:xfrm>
          <a:prstGeom prst="straightConnector1">
            <a:avLst/>
          </a:prstGeom>
          <a:noFill/>
          <a:ln w="9525" cap="flat" cmpd="sng">
            <a:solidFill>
              <a:schemeClr val="bg1"/>
            </a:solidFill>
            <a:prstDash val="solid"/>
            <a:miter lim="800000"/>
            <a:headEnd type="none" w="sm" len="sm"/>
            <a:tailEnd type="none" w="sm" len="sm"/>
          </a:ln>
        </p:spPr>
      </p:cxnSp>
      <p:sp>
        <p:nvSpPr>
          <p:cNvPr id="35" name="TextBox 34">
            <a:extLst>
              <a:ext uri="{FF2B5EF4-FFF2-40B4-BE49-F238E27FC236}">
                <a16:creationId xmlns:a16="http://schemas.microsoft.com/office/drawing/2014/main" id="{FEC2060B-D212-4208-B946-72F2EFE3E041}"/>
              </a:ext>
            </a:extLst>
          </p:cNvPr>
          <p:cNvSpPr txBox="1"/>
          <p:nvPr/>
        </p:nvSpPr>
        <p:spPr>
          <a:xfrm>
            <a:off x="1530803" y="2341991"/>
            <a:ext cx="201077"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36" name="Google Shape;206;p1">
            <a:extLst>
              <a:ext uri="{FF2B5EF4-FFF2-40B4-BE49-F238E27FC236}">
                <a16:creationId xmlns:a16="http://schemas.microsoft.com/office/drawing/2014/main" id="{C8147134-7595-480F-AB82-E324BFD1CE23}"/>
              </a:ext>
            </a:extLst>
          </p:cNvPr>
          <p:cNvSpPr/>
          <p:nvPr/>
        </p:nvSpPr>
        <p:spPr>
          <a:xfrm>
            <a:off x="1709299" y="2205690"/>
            <a:ext cx="1342051" cy="996710"/>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What is the probability of the risk occurring?</a:t>
            </a:r>
            <a:endParaRPr sz="900" b="1" dirty="0">
              <a:solidFill>
                <a:schemeClr val="tx1"/>
              </a:solidFill>
              <a:latin typeface="Calibri" panose="020F0502020204030204" pitchFamily="34" charset="0"/>
              <a:cs typeface="Calibri" panose="020F0502020204030204" pitchFamily="34" charset="0"/>
            </a:endParaRPr>
          </a:p>
        </p:txBody>
      </p:sp>
      <p:cxnSp>
        <p:nvCxnSpPr>
          <p:cNvPr id="37" name="Google Shape;85;p1">
            <a:extLst>
              <a:ext uri="{FF2B5EF4-FFF2-40B4-BE49-F238E27FC236}">
                <a16:creationId xmlns:a16="http://schemas.microsoft.com/office/drawing/2014/main" id="{656A46FA-7843-4558-B4EA-4D844DE3E6C9}"/>
              </a:ext>
            </a:extLst>
          </p:cNvPr>
          <p:cNvCxnSpPr>
            <a:cxnSpLocks/>
            <a:stCxn id="43" idx="2"/>
            <a:endCxn id="36" idx="0"/>
          </p:cNvCxnSpPr>
          <p:nvPr/>
        </p:nvCxnSpPr>
        <p:spPr>
          <a:xfrm flipH="1">
            <a:off x="2380325" y="1753826"/>
            <a:ext cx="191637" cy="451864"/>
          </a:xfrm>
          <a:prstGeom prst="straightConnector1">
            <a:avLst/>
          </a:prstGeom>
          <a:noFill/>
          <a:ln w="9525" cap="flat" cmpd="sng">
            <a:solidFill>
              <a:schemeClr val="bg1"/>
            </a:solidFill>
            <a:prstDash val="solid"/>
            <a:miter lim="800000"/>
            <a:headEnd type="none" w="sm" len="sm"/>
            <a:tailEnd type="none" w="sm" len="sm"/>
          </a:ln>
        </p:spPr>
      </p:cxnSp>
      <p:cxnSp>
        <p:nvCxnSpPr>
          <p:cNvPr id="38" name="Google Shape;85;p1">
            <a:extLst>
              <a:ext uri="{FF2B5EF4-FFF2-40B4-BE49-F238E27FC236}">
                <a16:creationId xmlns:a16="http://schemas.microsoft.com/office/drawing/2014/main" id="{EB054B40-7CE3-48F1-9513-B63E13A7820C}"/>
              </a:ext>
            </a:extLst>
          </p:cNvPr>
          <p:cNvCxnSpPr>
            <a:cxnSpLocks/>
            <a:stCxn id="55" idx="0"/>
            <a:endCxn id="36" idx="2"/>
          </p:cNvCxnSpPr>
          <p:nvPr/>
        </p:nvCxnSpPr>
        <p:spPr>
          <a:xfrm flipH="1" flipV="1">
            <a:off x="2380325" y="3202400"/>
            <a:ext cx="190478" cy="291839"/>
          </a:xfrm>
          <a:prstGeom prst="straightConnector1">
            <a:avLst/>
          </a:prstGeom>
          <a:noFill/>
          <a:ln w="9525" cap="flat" cmpd="sng">
            <a:solidFill>
              <a:schemeClr val="bg1"/>
            </a:solidFill>
            <a:prstDash val="solid"/>
            <a:miter lim="800000"/>
            <a:headEnd type="none" w="sm" len="sm"/>
            <a:tailEnd type="none" w="sm" len="sm"/>
          </a:ln>
        </p:spPr>
      </p:cxnSp>
      <p:cxnSp>
        <p:nvCxnSpPr>
          <p:cNvPr id="39" name="Google Shape;85;p1">
            <a:extLst>
              <a:ext uri="{FF2B5EF4-FFF2-40B4-BE49-F238E27FC236}">
                <a16:creationId xmlns:a16="http://schemas.microsoft.com/office/drawing/2014/main" id="{DAB6B39B-0953-4F72-85A4-3C1ED1270126}"/>
              </a:ext>
            </a:extLst>
          </p:cNvPr>
          <p:cNvCxnSpPr>
            <a:cxnSpLocks/>
            <a:stCxn id="50" idx="1"/>
            <a:endCxn id="36" idx="3"/>
          </p:cNvCxnSpPr>
          <p:nvPr/>
        </p:nvCxnSpPr>
        <p:spPr>
          <a:xfrm flipH="1">
            <a:off x="3051350" y="2577317"/>
            <a:ext cx="674486" cy="126728"/>
          </a:xfrm>
          <a:prstGeom prst="straightConnector1">
            <a:avLst/>
          </a:prstGeom>
          <a:noFill/>
          <a:ln w="9525" cap="flat" cmpd="sng">
            <a:solidFill>
              <a:schemeClr val="bg1"/>
            </a:solidFill>
            <a:prstDash val="solid"/>
            <a:miter lim="800000"/>
            <a:headEnd type="none" w="sm" len="sm"/>
            <a:tailEnd type="none" w="sm" len="sm"/>
          </a:ln>
        </p:spPr>
      </p:cxnSp>
      <p:sp>
        <p:nvSpPr>
          <p:cNvPr id="40" name="TextBox 39">
            <a:extLst>
              <a:ext uri="{FF2B5EF4-FFF2-40B4-BE49-F238E27FC236}">
                <a16:creationId xmlns:a16="http://schemas.microsoft.com/office/drawing/2014/main" id="{00919467-28B4-4194-A635-48B5020CF7ED}"/>
              </a:ext>
            </a:extLst>
          </p:cNvPr>
          <p:cNvSpPr txBox="1"/>
          <p:nvPr/>
        </p:nvSpPr>
        <p:spPr>
          <a:xfrm>
            <a:off x="2583090" y="3130412"/>
            <a:ext cx="356420"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LOW</a:t>
            </a:r>
          </a:p>
          <a:p>
            <a:r>
              <a:rPr lang="en-US" sz="900" dirty="0">
                <a:latin typeface="Calibri" panose="020F0502020204030204" pitchFamily="34" charset="0"/>
                <a:cs typeface="Calibri" panose="020F0502020204030204" pitchFamily="34" charset="0"/>
              </a:rPr>
              <a:t>(&lt;15%)</a:t>
            </a:r>
          </a:p>
        </p:txBody>
      </p:sp>
      <p:sp>
        <p:nvSpPr>
          <p:cNvPr id="41" name="TextBox 40">
            <a:extLst>
              <a:ext uri="{FF2B5EF4-FFF2-40B4-BE49-F238E27FC236}">
                <a16:creationId xmlns:a16="http://schemas.microsoft.com/office/drawing/2014/main" id="{5865156C-9034-4346-8D50-77A697BF559F}"/>
              </a:ext>
            </a:extLst>
          </p:cNvPr>
          <p:cNvSpPr txBox="1"/>
          <p:nvPr/>
        </p:nvSpPr>
        <p:spPr>
          <a:xfrm>
            <a:off x="2941971" y="2325021"/>
            <a:ext cx="705908"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MEDIUM</a:t>
            </a:r>
          </a:p>
          <a:p>
            <a:pPr algn="ctr"/>
            <a:r>
              <a:rPr lang="en-US" sz="900" dirty="0">
                <a:latin typeface="Calibri" panose="020F0502020204030204" pitchFamily="34" charset="0"/>
                <a:cs typeface="Calibri" panose="020F0502020204030204" pitchFamily="34" charset="0"/>
              </a:rPr>
              <a:t>(15%&lt; x &lt;40%)</a:t>
            </a:r>
          </a:p>
        </p:txBody>
      </p:sp>
      <p:sp>
        <p:nvSpPr>
          <p:cNvPr id="42" name="TextBox 41">
            <a:extLst>
              <a:ext uri="{FF2B5EF4-FFF2-40B4-BE49-F238E27FC236}">
                <a16:creationId xmlns:a16="http://schemas.microsoft.com/office/drawing/2014/main" id="{46AF12EE-283F-4551-B3BC-F94F26F6ABBC}"/>
              </a:ext>
            </a:extLst>
          </p:cNvPr>
          <p:cNvSpPr txBox="1"/>
          <p:nvPr/>
        </p:nvSpPr>
        <p:spPr>
          <a:xfrm>
            <a:off x="2507475" y="1957822"/>
            <a:ext cx="451911" cy="276999"/>
          </a:xfrm>
          <a:prstGeom prst="rect">
            <a:avLst/>
          </a:prstGeom>
          <a:noFill/>
        </p:spPr>
        <p:txBody>
          <a:bodyPr wrap="square" lIns="0" tIns="0" rIns="0" bIns="0" rtlCol="0">
            <a:spAutoFit/>
          </a:bodyPr>
          <a:lstStyle/>
          <a:p>
            <a:pPr algn="ctr"/>
            <a:r>
              <a:rPr lang="en-US" sz="900" dirty="0">
                <a:latin typeface="Calibri" panose="020F0502020204030204" pitchFamily="34" charset="0"/>
                <a:cs typeface="Calibri" panose="020F0502020204030204" pitchFamily="34" charset="0"/>
              </a:rPr>
              <a:t>HIGH</a:t>
            </a:r>
          </a:p>
          <a:p>
            <a:pPr algn="ctr"/>
            <a:r>
              <a:rPr lang="en-US" sz="900" dirty="0">
                <a:latin typeface="Calibri" panose="020F0502020204030204" pitchFamily="34" charset="0"/>
                <a:cs typeface="Calibri" panose="020F0502020204030204" pitchFamily="34" charset="0"/>
              </a:rPr>
              <a:t>(&gt;40%)</a:t>
            </a:r>
          </a:p>
        </p:txBody>
      </p:sp>
      <p:sp>
        <p:nvSpPr>
          <p:cNvPr id="43" name="Google Shape;86;p1">
            <a:extLst>
              <a:ext uri="{FF2B5EF4-FFF2-40B4-BE49-F238E27FC236}">
                <a16:creationId xmlns:a16="http://schemas.microsoft.com/office/drawing/2014/main" id="{F01DAD54-35F4-4766-8C8B-C0D7AAD65A21}"/>
              </a:ext>
            </a:extLst>
          </p:cNvPr>
          <p:cNvSpPr/>
          <p:nvPr/>
        </p:nvSpPr>
        <p:spPr>
          <a:xfrm>
            <a:off x="1753680" y="1195115"/>
            <a:ext cx="1636563" cy="55871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Set up meeting with team where risk originates from to brainstorm mitigations/ contingencies</a:t>
            </a:r>
          </a:p>
        </p:txBody>
      </p:sp>
      <p:sp>
        <p:nvSpPr>
          <p:cNvPr id="44" name="Google Shape;86;p1">
            <a:extLst>
              <a:ext uri="{FF2B5EF4-FFF2-40B4-BE49-F238E27FC236}">
                <a16:creationId xmlns:a16="http://schemas.microsoft.com/office/drawing/2014/main" id="{CE5AA4F2-31CC-41E4-8B17-8EC07CA62F23}"/>
              </a:ext>
            </a:extLst>
          </p:cNvPr>
          <p:cNvSpPr/>
          <p:nvPr/>
        </p:nvSpPr>
        <p:spPr>
          <a:xfrm>
            <a:off x="1741759" y="581258"/>
            <a:ext cx="1683763" cy="410648"/>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45" name="Google Shape;85;p1">
            <a:extLst>
              <a:ext uri="{FF2B5EF4-FFF2-40B4-BE49-F238E27FC236}">
                <a16:creationId xmlns:a16="http://schemas.microsoft.com/office/drawing/2014/main" id="{42DD1901-92DA-412A-A55D-32DC09D97B30}"/>
              </a:ext>
            </a:extLst>
          </p:cNvPr>
          <p:cNvCxnSpPr>
            <a:cxnSpLocks/>
            <a:stCxn id="44" idx="2"/>
            <a:endCxn id="43" idx="0"/>
          </p:cNvCxnSpPr>
          <p:nvPr/>
        </p:nvCxnSpPr>
        <p:spPr>
          <a:xfrm flipH="1">
            <a:off x="2571962" y="991906"/>
            <a:ext cx="11679" cy="203209"/>
          </a:xfrm>
          <a:prstGeom prst="straightConnector1">
            <a:avLst/>
          </a:prstGeom>
          <a:noFill/>
          <a:ln w="9525" cap="flat" cmpd="sng">
            <a:solidFill>
              <a:schemeClr val="bg1"/>
            </a:solidFill>
            <a:prstDash val="solid"/>
            <a:miter lim="800000"/>
            <a:headEnd type="none" w="sm" len="sm"/>
            <a:tailEnd type="none" w="sm" len="sm"/>
          </a:ln>
        </p:spPr>
      </p:cxnSp>
      <p:cxnSp>
        <p:nvCxnSpPr>
          <p:cNvPr id="46" name="Google Shape;85;p1">
            <a:extLst>
              <a:ext uri="{FF2B5EF4-FFF2-40B4-BE49-F238E27FC236}">
                <a16:creationId xmlns:a16="http://schemas.microsoft.com/office/drawing/2014/main" id="{CD43615E-9350-4A3C-A8C8-8BC32291AC77}"/>
              </a:ext>
            </a:extLst>
          </p:cNvPr>
          <p:cNvCxnSpPr>
            <a:cxnSpLocks/>
            <a:stCxn id="44" idx="3"/>
            <a:endCxn id="47" idx="1"/>
          </p:cNvCxnSpPr>
          <p:nvPr/>
        </p:nvCxnSpPr>
        <p:spPr>
          <a:xfrm>
            <a:off x="3425522" y="786582"/>
            <a:ext cx="1195477" cy="14056"/>
          </a:xfrm>
          <a:prstGeom prst="straightConnector1">
            <a:avLst/>
          </a:prstGeom>
          <a:noFill/>
          <a:ln w="9525" cap="flat" cmpd="sng">
            <a:solidFill>
              <a:schemeClr val="bg1"/>
            </a:solidFill>
            <a:prstDash val="solid"/>
            <a:miter lim="800000"/>
            <a:headEnd type="none" w="sm" len="sm"/>
            <a:tailEnd type="none" w="sm" len="sm"/>
          </a:ln>
        </p:spPr>
      </p:cxnSp>
      <p:sp>
        <p:nvSpPr>
          <p:cNvPr id="47" name="Google Shape;86;p1">
            <a:extLst>
              <a:ext uri="{FF2B5EF4-FFF2-40B4-BE49-F238E27FC236}">
                <a16:creationId xmlns:a16="http://schemas.microsoft.com/office/drawing/2014/main" id="{E48F8DE4-8437-4DF3-931C-69A07FE4AE46}"/>
              </a:ext>
            </a:extLst>
          </p:cNvPr>
          <p:cNvSpPr/>
          <p:nvPr/>
        </p:nvSpPr>
        <p:spPr>
          <a:xfrm>
            <a:off x="4620999" y="442750"/>
            <a:ext cx="1321654" cy="71577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Have employee(s) working on task come in on weekends to finish task on time</a:t>
            </a:r>
          </a:p>
        </p:txBody>
      </p:sp>
      <p:cxnSp>
        <p:nvCxnSpPr>
          <p:cNvPr id="48" name="Google Shape;85;p1">
            <a:extLst>
              <a:ext uri="{FF2B5EF4-FFF2-40B4-BE49-F238E27FC236}">
                <a16:creationId xmlns:a16="http://schemas.microsoft.com/office/drawing/2014/main" id="{C8C0BE9C-1737-400F-983C-EAAC31ABEFCB}"/>
              </a:ext>
            </a:extLst>
          </p:cNvPr>
          <p:cNvCxnSpPr>
            <a:cxnSpLocks/>
            <a:stCxn id="47" idx="3"/>
            <a:endCxn id="49" idx="1"/>
          </p:cNvCxnSpPr>
          <p:nvPr/>
        </p:nvCxnSpPr>
        <p:spPr>
          <a:xfrm flipV="1">
            <a:off x="5942653" y="800046"/>
            <a:ext cx="839020" cy="592"/>
          </a:xfrm>
          <a:prstGeom prst="straightConnector1">
            <a:avLst/>
          </a:prstGeom>
          <a:noFill/>
          <a:ln w="9525" cap="flat" cmpd="sng">
            <a:solidFill>
              <a:schemeClr val="bg1"/>
            </a:solidFill>
            <a:prstDash val="solid"/>
            <a:miter lim="800000"/>
            <a:headEnd type="none" w="sm" len="sm"/>
            <a:tailEnd type="none" w="sm" len="sm"/>
          </a:ln>
        </p:spPr>
      </p:cxnSp>
      <p:sp>
        <p:nvSpPr>
          <p:cNvPr id="49" name="Google Shape;86;p1">
            <a:extLst>
              <a:ext uri="{FF2B5EF4-FFF2-40B4-BE49-F238E27FC236}">
                <a16:creationId xmlns:a16="http://schemas.microsoft.com/office/drawing/2014/main" id="{11DF854A-F9A5-4799-811A-35368AF0A5C4}"/>
              </a:ext>
            </a:extLst>
          </p:cNvPr>
          <p:cNvSpPr/>
          <p:nvPr/>
        </p:nvSpPr>
        <p:spPr>
          <a:xfrm>
            <a:off x="6781673" y="442158"/>
            <a:ext cx="1321654" cy="71577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Monitor risk daily and receive updates from team where risk originated</a:t>
            </a:r>
          </a:p>
        </p:txBody>
      </p:sp>
      <p:sp>
        <p:nvSpPr>
          <p:cNvPr id="50" name="Google Shape;86;p1">
            <a:extLst>
              <a:ext uri="{FF2B5EF4-FFF2-40B4-BE49-F238E27FC236}">
                <a16:creationId xmlns:a16="http://schemas.microsoft.com/office/drawing/2014/main" id="{8905A90C-0964-4B56-82A1-2ED0F31B0E2F}"/>
              </a:ext>
            </a:extLst>
          </p:cNvPr>
          <p:cNvSpPr/>
          <p:nvPr/>
        </p:nvSpPr>
        <p:spPr>
          <a:xfrm>
            <a:off x="3725836" y="1952233"/>
            <a:ext cx="974216" cy="1250167"/>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Set up meeting with team where risk originates from to brainstorm mitigations/ contingencies</a:t>
            </a:r>
          </a:p>
        </p:txBody>
      </p:sp>
      <p:sp>
        <p:nvSpPr>
          <p:cNvPr id="51" name="Google Shape;86;p1">
            <a:extLst>
              <a:ext uri="{FF2B5EF4-FFF2-40B4-BE49-F238E27FC236}">
                <a16:creationId xmlns:a16="http://schemas.microsoft.com/office/drawing/2014/main" id="{F0D3E0A8-03DF-4FF3-A2FF-B9F849E3B538}"/>
              </a:ext>
            </a:extLst>
          </p:cNvPr>
          <p:cNvSpPr/>
          <p:nvPr/>
        </p:nvSpPr>
        <p:spPr>
          <a:xfrm>
            <a:off x="4846721" y="1928938"/>
            <a:ext cx="945436" cy="1250167"/>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52" name="Google Shape;85;p1">
            <a:extLst>
              <a:ext uri="{FF2B5EF4-FFF2-40B4-BE49-F238E27FC236}">
                <a16:creationId xmlns:a16="http://schemas.microsoft.com/office/drawing/2014/main" id="{DA413A5D-75DC-4C70-BD06-1C83737F2F65}"/>
              </a:ext>
            </a:extLst>
          </p:cNvPr>
          <p:cNvCxnSpPr>
            <a:cxnSpLocks/>
            <a:stCxn id="51" idx="1"/>
            <a:endCxn id="50" idx="3"/>
          </p:cNvCxnSpPr>
          <p:nvPr/>
        </p:nvCxnSpPr>
        <p:spPr>
          <a:xfrm flipH="1">
            <a:off x="4700052" y="2554022"/>
            <a:ext cx="146669" cy="23295"/>
          </a:xfrm>
          <a:prstGeom prst="straightConnector1">
            <a:avLst/>
          </a:prstGeom>
          <a:noFill/>
          <a:ln w="9525" cap="flat" cmpd="sng">
            <a:solidFill>
              <a:schemeClr val="bg1"/>
            </a:solidFill>
            <a:prstDash val="solid"/>
            <a:miter lim="800000"/>
            <a:headEnd type="none" w="sm" len="sm"/>
            <a:tailEnd type="none" w="sm" len="sm"/>
          </a:ln>
        </p:spPr>
      </p:cxnSp>
      <p:cxnSp>
        <p:nvCxnSpPr>
          <p:cNvPr id="53" name="Google Shape;85;p1">
            <a:extLst>
              <a:ext uri="{FF2B5EF4-FFF2-40B4-BE49-F238E27FC236}">
                <a16:creationId xmlns:a16="http://schemas.microsoft.com/office/drawing/2014/main" id="{7C570DBE-9499-400B-A225-F6912CA41729}"/>
              </a:ext>
            </a:extLst>
          </p:cNvPr>
          <p:cNvCxnSpPr>
            <a:cxnSpLocks/>
            <a:stCxn id="51" idx="3"/>
            <a:endCxn id="54" idx="1"/>
          </p:cNvCxnSpPr>
          <p:nvPr/>
        </p:nvCxnSpPr>
        <p:spPr>
          <a:xfrm flipV="1">
            <a:off x="5792157" y="2488693"/>
            <a:ext cx="256957" cy="65329"/>
          </a:xfrm>
          <a:prstGeom prst="straightConnector1">
            <a:avLst/>
          </a:prstGeom>
          <a:noFill/>
          <a:ln w="9525" cap="flat" cmpd="sng">
            <a:solidFill>
              <a:schemeClr val="bg1"/>
            </a:solidFill>
            <a:prstDash val="solid"/>
            <a:miter lim="800000"/>
            <a:headEnd type="none" w="sm" len="sm"/>
            <a:tailEnd type="none" w="sm" len="sm"/>
          </a:ln>
        </p:spPr>
      </p:cxnSp>
      <p:sp>
        <p:nvSpPr>
          <p:cNvPr id="54" name="Google Shape;86;p1">
            <a:extLst>
              <a:ext uri="{FF2B5EF4-FFF2-40B4-BE49-F238E27FC236}">
                <a16:creationId xmlns:a16="http://schemas.microsoft.com/office/drawing/2014/main" id="{B1F0EBB8-DD6B-4428-A802-DC47578B2CC7}"/>
              </a:ext>
            </a:extLst>
          </p:cNvPr>
          <p:cNvSpPr/>
          <p:nvPr/>
        </p:nvSpPr>
        <p:spPr>
          <a:xfrm>
            <a:off x="6049114" y="1863610"/>
            <a:ext cx="974216" cy="1250165"/>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Have employee(s) working on task to work extra 2 hours each weekday to ensure task finishes on time</a:t>
            </a:r>
          </a:p>
        </p:txBody>
      </p:sp>
      <p:sp>
        <p:nvSpPr>
          <p:cNvPr id="55" name="Google Shape;86;p1">
            <a:extLst>
              <a:ext uri="{FF2B5EF4-FFF2-40B4-BE49-F238E27FC236}">
                <a16:creationId xmlns:a16="http://schemas.microsoft.com/office/drawing/2014/main" id="{7E0C8531-F36D-4810-9F0F-66FDB0586FE0}"/>
              </a:ext>
            </a:extLst>
          </p:cNvPr>
          <p:cNvSpPr/>
          <p:nvPr/>
        </p:nvSpPr>
        <p:spPr>
          <a:xfrm>
            <a:off x="1752521" y="3494239"/>
            <a:ext cx="1636563" cy="55871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Project manager should brainstorm mitigations/ contingencies for risk</a:t>
            </a:r>
          </a:p>
        </p:txBody>
      </p:sp>
      <p:cxnSp>
        <p:nvCxnSpPr>
          <p:cNvPr id="56" name="Google Shape;85;p1">
            <a:extLst>
              <a:ext uri="{FF2B5EF4-FFF2-40B4-BE49-F238E27FC236}">
                <a16:creationId xmlns:a16="http://schemas.microsoft.com/office/drawing/2014/main" id="{5DE5AFCC-8615-4EB6-94FF-459CA738F996}"/>
              </a:ext>
            </a:extLst>
          </p:cNvPr>
          <p:cNvCxnSpPr>
            <a:cxnSpLocks/>
            <a:stCxn id="55" idx="3"/>
            <a:endCxn id="57" idx="1"/>
          </p:cNvCxnSpPr>
          <p:nvPr/>
        </p:nvCxnSpPr>
        <p:spPr>
          <a:xfrm>
            <a:off x="3389084" y="3773595"/>
            <a:ext cx="452978" cy="158526"/>
          </a:xfrm>
          <a:prstGeom prst="straightConnector1">
            <a:avLst/>
          </a:prstGeom>
          <a:noFill/>
          <a:ln w="9525" cap="flat" cmpd="sng">
            <a:solidFill>
              <a:schemeClr val="bg1"/>
            </a:solidFill>
            <a:prstDash val="solid"/>
            <a:miter lim="800000"/>
            <a:headEnd type="none" w="sm" len="sm"/>
            <a:tailEnd type="none" w="sm" len="sm"/>
          </a:ln>
        </p:spPr>
      </p:cxnSp>
      <p:sp>
        <p:nvSpPr>
          <p:cNvPr id="57" name="Google Shape;86;p1">
            <a:extLst>
              <a:ext uri="{FF2B5EF4-FFF2-40B4-BE49-F238E27FC236}">
                <a16:creationId xmlns:a16="http://schemas.microsoft.com/office/drawing/2014/main" id="{74C259A4-EEC8-4896-995C-991E7041A648}"/>
              </a:ext>
            </a:extLst>
          </p:cNvPr>
          <p:cNvSpPr/>
          <p:nvPr/>
        </p:nvSpPr>
        <p:spPr>
          <a:xfrm>
            <a:off x="3842062" y="3611907"/>
            <a:ext cx="1224640" cy="640427"/>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Update RAID sheet with severity, mitigation, and contingency</a:t>
            </a:r>
          </a:p>
        </p:txBody>
      </p:sp>
      <p:cxnSp>
        <p:nvCxnSpPr>
          <p:cNvPr id="58" name="Google Shape;85;p1">
            <a:extLst>
              <a:ext uri="{FF2B5EF4-FFF2-40B4-BE49-F238E27FC236}">
                <a16:creationId xmlns:a16="http://schemas.microsoft.com/office/drawing/2014/main" id="{4C9CE5A5-C914-4AB1-A421-FADB301822AA}"/>
              </a:ext>
            </a:extLst>
          </p:cNvPr>
          <p:cNvCxnSpPr>
            <a:cxnSpLocks/>
            <a:stCxn id="69" idx="3"/>
            <a:endCxn id="59" idx="1"/>
          </p:cNvCxnSpPr>
          <p:nvPr/>
        </p:nvCxnSpPr>
        <p:spPr>
          <a:xfrm flipV="1">
            <a:off x="6471920" y="3869324"/>
            <a:ext cx="675203" cy="33963"/>
          </a:xfrm>
          <a:prstGeom prst="straightConnector1">
            <a:avLst/>
          </a:prstGeom>
          <a:noFill/>
          <a:ln w="9525" cap="flat" cmpd="sng">
            <a:solidFill>
              <a:schemeClr val="bg1"/>
            </a:solidFill>
            <a:prstDash val="solid"/>
            <a:miter lim="800000"/>
            <a:headEnd type="none" w="sm" len="sm"/>
            <a:tailEnd type="none" w="sm" len="sm"/>
          </a:ln>
        </p:spPr>
      </p:cxnSp>
      <p:sp>
        <p:nvSpPr>
          <p:cNvPr id="59" name="Google Shape;86;p1">
            <a:extLst>
              <a:ext uri="{FF2B5EF4-FFF2-40B4-BE49-F238E27FC236}">
                <a16:creationId xmlns:a16="http://schemas.microsoft.com/office/drawing/2014/main" id="{FEFFA6C9-4976-43CF-AAEE-AA99CF9B41AE}"/>
              </a:ext>
            </a:extLst>
          </p:cNvPr>
          <p:cNvSpPr/>
          <p:nvPr/>
        </p:nvSpPr>
        <p:spPr>
          <a:xfrm>
            <a:off x="7147123" y="3337231"/>
            <a:ext cx="1038010" cy="1064186"/>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Monitor risk bi-weekly by getting updates from the team lead responsible for the at-risk task(s)</a:t>
            </a:r>
          </a:p>
        </p:txBody>
      </p:sp>
      <p:sp>
        <p:nvSpPr>
          <p:cNvPr id="60" name="TextBox 59">
            <a:extLst>
              <a:ext uri="{FF2B5EF4-FFF2-40B4-BE49-F238E27FC236}">
                <a16:creationId xmlns:a16="http://schemas.microsoft.com/office/drawing/2014/main" id="{EC49E195-DE21-4566-A5EB-0C8F6D089A79}"/>
              </a:ext>
            </a:extLst>
          </p:cNvPr>
          <p:cNvSpPr txBox="1"/>
          <p:nvPr/>
        </p:nvSpPr>
        <p:spPr>
          <a:xfrm>
            <a:off x="1040234" y="3446102"/>
            <a:ext cx="230109"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61" name="Google Shape;206;p1">
            <a:extLst>
              <a:ext uri="{FF2B5EF4-FFF2-40B4-BE49-F238E27FC236}">
                <a16:creationId xmlns:a16="http://schemas.microsoft.com/office/drawing/2014/main" id="{6DB8117E-E56E-4031-81D3-101A22AD9F17}"/>
              </a:ext>
            </a:extLst>
          </p:cNvPr>
          <p:cNvSpPr/>
          <p:nvPr/>
        </p:nvSpPr>
        <p:spPr>
          <a:xfrm>
            <a:off x="149432" y="3859217"/>
            <a:ext cx="1723267" cy="1084399"/>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Would the risk make the task go over its predicted budget?</a:t>
            </a:r>
            <a:endParaRPr sz="900" b="1" dirty="0">
              <a:solidFill>
                <a:schemeClr val="tx1"/>
              </a:solidFill>
              <a:latin typeface="Calibri" panose="020F0502020204030204" pitchFamily="34" charset="0"/>
              <a:cs typeface="Calibri" panose="020F0502020204030204" pitchFamily="34" charset="0"/>
            </a:endParaRPr>
          </a:p>
        </p:txBody>
      </p:sp>
      <p:cxnSp>
        <p:nvCxnSpPr>
          <p:cNvPr id="62" name="Straight Connector 61">
            <a:extLst>
              <a:ext uri="{FF2B5EF4-FFF2-40B4-BE49-F238E27FC236}">
                <a16:creationId xmlns:a16="http://schemas.microsoft.com/office/drawing/2014/main" id="{CC644EB2-6373-4E06-BA6C-272F1487984A}"/>
              </a:ext>
            </a:extLst>
          </p:cNvPr>
          <p:cNvCxnSpPr>
            <a:cxnSpLocks/>
            <a:stCxn id="49" idx="3"/>
          </p:cNvCxnSpPr>
          <p:nvPr/>
        </p:nvCxnSpPr>
        <p:spPr>
          <a:xfrm>
            <a:off x="8103327" y="800046"/>
            <a:ext cx="839020" cy="1918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FF81BB-599B-4228-AF7F-B5180179E83A}"/>
              </a:ext>
            </a:extLst>
          </p:cNvPr>
          <p:cNvCxnSpPr>
            <a:cxnSpLocks/>
            <a:stCxn id="67" idx="1"/>
            <a:endCxn id="54" idx="3"/>
          </p:cNvCxnSpPr>
          <p:nvPr/>
        </p:nvCxnSpPr>
        <p:spPr>
          <a:xfrm flipH="1">
            <a:off x="7023330" y="2441511"/>
            <a:ext cx="663397" cy="47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8830DF-2480-4A10-B186-D68790539ECF}"/>
              </a:ext>
            </a:extLst>
          </p:cNvPr>
          <p:cNvCxnSpPr>
            <a:cxnSpLocks/>
            <a:endCxn id="59" idx="3"/>
          </p:cNvCxnSpPr>
          <p:nvPr/>
        </p:nvCxnSpPr>
        <p:spPr>
          <a:xfrm flipH="1" flipV="1">
            <a:off x="8185133" y="3869324"/>
            <a:ext cx="475810" cy="61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EDF46-BE1E-430C-B5AA-76BF1006D2C7}"/>
              </a:ext>
            </a:extLst>
          </p:cNvPr>
          <p:cNvCxnSpPr>
            <a:cxnSpLocks/>
          </p:cNvCxnSpPr>
          <p:nvPr/>
        </p:nvCxnSpPr>
        <p:spPr>
          <a:xfrm flipH="1">
            <a:off x="8636625" y="959758"/>
            <a:ext cx="278774" cy="3905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1E4C2FB-3715-442E-8764-091262A5A08A}"/>
              </a:ext>
            </a:extLst>
          </p:cNvPr>
          <p:cNvCxnSpPr>
            <a:cxnSpLocks/>
            <a:endCxn id="61" idx="3"/>
          </p:cNvCxnSpPr>
          <p:nvPr/>
        </p:nvCxnSpPr>
        <p:spPr>
          <a:xfrm flipH="1" flipV="1">
            <a:off x="1872699" y="4401417"/>
            <a:ext cx="6763926" cy="4639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86;p1">
            <a:extLst>
              <a:ext uri="{FF2B5EF4-FFF2-40B4-BE49-F238E27FC236}">
                <a16:creationId xmlns:a16="http://schemas.microsoft.com/office/drawing/2014/main" id="{A7291FC9-CBF3-4159-A63F-8C249B144776}"/>
              </a:ext>
            </a:extLst>
          </p:cNvPr>
          <p:cNvSpPr/>
          <p:nvPr/>
        </p:nvSpPr>
        <p:spPr>
          <a:xfrm>
            <a:off x="7686727" y="1816428"/>
            <a:ext cx="974216" cy="1250165"/>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900" b="1" dirty="0">
                <a:solidFill>
                  <a:schemeClr val="tx1"/>
                </a:solidFill>
                <a:latin typeface="Calibri" panose="020F0502020204030204" pitchFamily="34" charset="0"/>
                <a:cs typeface="Calibri" panose="020F0502020204030204" pitchFamily="34" charset="0"/>
              </a:rPr>
              <a:t>Monitor risk weekly by getting updates from the team lead responsible for the at-risk task(s)</a:t>
            </a:r>
          </a:p>
        </p:txBody>
      </p:sp>
      <p:cxnSp>
        <p:nvCxnSpPr>
          <p:cNvPr id="68" name="Straight Connector 67">
            <a:extLst>
              <a:ext uri="{FF2B5EF4-FFF2-40B4-BE49-F238E27FC236}">
                <a16:creationId xmlns:a16="http://schemas.microsoft.com/office/drawing/2014/main" id="{F7C122A2-0631-40F2-AEA5-C409BED0C0AE}"/>
              </a:ext>
            </a:extLst>
          </p:cNvPr>
          <p:cNvCxnSpPr>
            <a:cxnSpLocks/>
            <a:stCxn id="67" idx="3"/>
          </p:cNvCxnSpPr>
          <p:nvPr/>
        </p:nvCxnSpPr>
        <p:spPr>
          <a:xfrm>
            <a:off x="8660943" y="2441511"/>
            <a:ext cx="140702" cy="471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Google Shape;86;p1">
            <a:extLst>
              <a:ext uri="{FF2B5EF4-FFF2-40B4-BE49-F238E27FC236}">
                <a16:creationId xmlns:a16="http://schemas.microsoft.com/office/drawing/2014/main" id="{FBBA6C50-75E8-4166-96BF-76C9D2C12928}"/>
              </a:ext>
            </a:extLst>
          </p:cNvPr>
          <p:cNvSpPr/>
          <p:nvPr/>
        </p:nvSpPr>
        <p:spPr>
          <a:xfrm>
            <a:off x="5433910" y="3371194"/>
            <a:ext cx="1038010" cy="1064186"/>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lvl="0" algn="ctr"/>
            <a:r>
              <a:rPr lang="en-US" sz="900" b="1" dirty="0">
                <a:solidFill>
                  <a:schemeClr val="tx1"/>
                </a:solidFill>
                <a:latin typeface="Calibri" panose="020F0502020204030204" pitchFamily="34" charset="0"/>
                <a:cs typeface="Calibri" panose="020F0502020204030204" pitchFamily="34" charset="0"/>
              </a:rPr>
              <a:t>Have employee(s) working on task to work 2 extra hours each week to ensure task finishes on time</a:t>
            </a:r>
          </a:p>
        </p:txBody>
      </p:sp>
      <p:cxnSp>
        <p:nvCxnSpPr>
          <p:cNvPr id="70" name="Google Shape;85;p1">
            <a:extLst>
              <a:ext uri="{FF2B5EF4-FFF2-40B4-BE49-F238E27FC236}">
                <a16:creationId xmlns:a16="http://schemas.microsoft.com/office/drawing/2014/main" id="{EBCF467C-3B83-421C-94B3-F85C66EB57C2}"/>
              </a:ext>
            </a:extLst>
          </p:cNvPr>
          <p:cNvCxnSpPr>
            <a:cxnSpLocks/>
            <a:stCxn id="69" idx="1"/>
            <a:endCxn id="57" idx="3"/>
          </p:cNvCxnSpPr>
          <p:nvPr/>
        </p:nvCxnSpPr>
        <p:spPr>
          <a:xfrm flipH="1">
            <a:off x="5066702" y="3903287"/>
            <a:ext cx="367208" cy="28834"/>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2122540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206;p1">
            <a:extLst>
              <a:ext uri="{FF2B5EF4-FFF2-40B4-BE49-F238E27FC236}">
                <a16:creationId xmlns:a16="http://schemas.microsoft.com/office/drawing/2014/main" id="{0AC49663-A0F6-4749-9F7B-5650608156CF}"/>
              </a:ext>
            </a:extLst>
          </p:cNvPr>
          <p:cNvSpPr/>
          <p:nvPr/>
        </p:nvSpPr>
        <p:spPr>
          <a:xfrm>
            <a:off x="20097" y="823489"/>
            <a:ext cx="1337778" cy="1203784"/>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Would the risk make the task go over its predicted budget?</a:t>
            </a:r>
            <a:endParaRPr sz="1000" b="1" dirty="0">
              <a:solidFill>
                <a:schemeClr val="tx1"/>
              </a:solidFill>
              <a:latin typeface="Calibri" panose="020F0502020204030204" pitchFamily="34" charset="0"/>
              <a:cs typeface="Calibri" panose="020F0502020204030204" pitchFamily="34" charset="0"/>
            </a:endParaRPr>
          </a:p>
        </p:txBody>
      </p:sp>
      <p:cxnSp>
        <p:nvCxnSpPr>
          <p:cNvPr id="201" name="Google Shape;85;p1">
            <a:extLst>
              <a:ext uri="{FF2B5EF4-FFF2-40B4-BE49-F238E27FC236}">
                <a16:creationId xmlns:a16="http://schemas.microsoft.com/office/drawing/2014/main" id="{5A2F9CB5-24E8-497A-A1D9-A6E79E8AE781}"/>
              </a:ext>
            </a:extLst>
          </p:cNvPr>
          <p:cNvCxnSpPr>
            <a:cxnSpLocks/>
            <a:stCxn id="200" idx="2"/>
            <a:endCxn id="205" idx="0"/>
          </p:cNvCxnSpPr>
          <p:nvPr/>
        </p:nvCxnSpPr>
        <p:spPr>
          <a:xfrm>
            <a:off x="688986" y="2027273"/>
            <a:ext cx="68205" cy="2161325"/>
          </a:xfrm>
          <a:prstGeom prst="straightConnector1">
            <a:avLst/>
          </a:prstGeom>
          <a:noFill/>
          <a:ln w="9525" cap="flat" cmpd="sng">
            <a:solidFill>
              <a:schemeClr val="bg1"/>
            </a:solidFill>
            <a:prstDash val="solid"/>
            <a:miter lim="800000"/>
            <a:headEnd type="none" w="sm" len="sm"/>
            <a:tailEnd type="none" w="sm" len="sm"/>
          </a:ln>
        </p:spPr>
      </p:cxnSp>
      <p:cxnSp>
        <p:nvCxnSpPr>
          <p:cNvPr id="202" name="Google Shape;85;p1">
            <a:extLst>
              <a:ext uri="{FF2B5EF4-FFF2-40B4-BE49-F238E27FC236}">
                <a16:creationId xmlns:a16="http://schemas.microsoft.com/office/drawing/2014/main" id="{BBF3FCBF-8523-44DA-810F-F5DA3C781881}"/>
              </a:ext>
            </a:extLst>
          </p:cNvPr>
          <p:cNvCxnSpPr>
            <a:cxnSpLocks/>
            <a:stCxn id="200" idx="3"/>
            <a:endCxn id="206" idx="1"/>
          </p:cNvCxnSpPr>
          <p:nvPr/>
        </p:nvCxnSpPr>
        <p:spPr>
          <a:xfrm>
            <a:off x="1357875" y="1425381"/>
            <a:ext cx="1055590" cy="1934386"/>
          </a:xfrm>
          <a:prstGeom prst="straightConnector1">
            <a:avLst/>
          </a:prstGeom>
          <a:noFill/>
          <a:ln w="9525" cap="flat" cmpd="sng">
            <a:solidFill>
              <a:schemeClr val="bg1"/>
            </a:solidFill>
            <a:prstDash val="solid"/>
            <a:miter lim="800000"/>
            <a:headEnd type="none" w="sm" len="sm"/>
            <a:tailEnd type="none" w="sm" len="sm"/>
          </a:ln>
        </p:spPr>
      </p:cxnSp>
      <p:sp>
        <p:nvSpPr>
          <p:cNvPr id="203" name="TextBox 202">
            <a:extLst>
              <a:ext uri="{FF2B5EF4-FFF2-40B4-BE49-F238E27FC236}">
                <a16:creationId xmlns:a16="http://schemas.microsoft.com/office/drawing/2014/main" id="{0C4D7EAE-8AB9-474C-9C7A-E79D8B0FCF5D}"/>
              </a:ext>
            </a:extLst>
          </p:cNvPr>
          <p:cNvSpPr txBox="1"/>
          <p:nvPr/>
        </p:nvSpPr>
        <p:spPr>
          <a:xfrm>
            <a:off x="147876" y="2339297"/>
            <a:ext cx="330641"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204" name="TextBox 203">
            <a:extLst>
              <a:ext uri="{FF2B5EF4-FFF2-40B4-BE49-F238E27FC236}">
                <a16:creationId xmlns:a16="http://schemas.microsoft.com/office/drawing/2014/main" id="{8C14A050-9FB7-4544-A7D9-B12AEE879836}"/>
              </a:ext>
            </a:extLst>
          </p:cNvPr>
          <p:cNvSpPr txBox="1"/>
          <p:nvPr/>
        </p:nvSpPr>
        <p:spPr>
          <a:xfrm>
            <a:off x="1021957" y="1758542"/>
            <a:ext cx="283155"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205" name="Google Shape;206;p1">
            <a:extLst>
              <a:ext uri="{FF2B5EF4-FFF2-40B4-BE49-F238E27FC236}">
                <a16:creationId xmlns:a16="http://schemas.microsoft.com/office/drawing/2014/main" id="{D0E3AF84-EFB6-4AB1-9761-DFFBC28D28C9}"/>
              </a:ext>
            </a:extLst>
          </p:cNvPr>
          <p:cNvSpPr/>
          <p:nvPr/>
        </p:nvSpPr>
        <p:spPr>
          <a:xfrm>
            <a:off x="47682" y="4188598"/>
            <a:ext cx="1419018" cy="888852"/>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change the project/task scope?</a:t>
            </a:r>
            <a:endParaRPr sz="1000" b="1" dirty="0">
              <a:solidFill>
                <a:schemeClr val="tx1"/>
              </a:solidFill>
              <a:latin typeface="Calibri" panose="020F0502020204030204" pitchFamily="34" charset="0"/>
              <a:cs typeface="Calibri" panose="020F0502020204030204" pitchFamily="34" charset="0"/>
            </a:endParaRPr>
          </a:p>
        </p:txBody>
      </p:sp>
      <p:sp>
        <p:nvSpPr>
          <p:cNvPr id="206" name="Google Shape;206;p1">
            <a:extLst>
              <a:ext uri="{FF2B5EF4-FFF2-40B4-BE49-F238E27FC236}">
                <a16:creationId xmlns:a16="http://schemas.microsoft.com/office/drawing/2014/main" id="{BD20603B-F645-4970-9650-B80ED7148A8B}"/>
              </a:ext>
            </a:extLst>
          </p:cNvPr>
          <p:cNvSpPr/>
          <p:nvPr/>
        </p:nvSpPr>
        <p:spPr>
          <a:xfrm>
            <a:off x="2413465" y="2852114"/>
            <a:ext cx="1337778" cy="1015306"/>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make the project go cash flow negative?</a:t>
            </a:r>
            <a:endParaRPr sz="1000" b="1" dirty="0">
              <a:solidFill>
                <a:schemeClr val="tx1"/>
              </a:solidFill>
              <a:latin typeface="Calibri" panose="020F0502020204030204" pitchFamily="34" charset="0"/>
              <a:cs typeface="Calibri" panose="020F0502020204030204" pitchFamily="34" charset="0"/>
            </a:endParaRPr>
          </a:p>
        </p:txBody>
      </p:sp>
      <p:cxnSp>
        <p:nvCxnSpPr>
          <p:cNvPr id="207" name="Google Shape;85;p1">
            <a:extLst>
              <a:ext uri="{FF2B5EF4-FFF2-40B4-BE49-F238E27FC236}">
                <a16:creationId xmlns:a16="http://schemas.microsoft.com/office/drawing/2014/main" id="{F08FCE70-9331-4728-8429-8A22BD13828F}"/>
              </a:ext>
            </a:extLst>
          </p:cNvPr>
          <p:cNvCxnSpPr>
            <a:cxnSpLocks/>
            <a:stCxn id="211" idx="2"/>
            <a:endCxn id="206" idx="0"/>
          </p:cNvCxnSpPr>
          <p:nvPr/>
        </p:nvCxnSpPr>
        <p:spPr>
          <a:xfrm>
            <a:off x="2960920" y="2649512"/>
            <a:ext cx="121434" cy="202602"/>
          </a:xfrm>
          <a:prstGeom prst="straightConnector1">
            <a:avLst/>
          </a:prstGeom>
          <a:noFill/>
          <a:ln w="9525" cap="flat" cmpd="sng">
            <a:solidFill>
              <a:schemeClr val="bg1"/>
            </a:solidFill>
            <a:prstDash val="solid"/>
            <a:miter lim="800000"/>
            <a:headEnd type="none" w="sm" len="sm"/>
            <a:tailEnd type="none" w="sm" len="sm"/>
          </a:ln>
        </p:spPr>
      </p:cxnSp>
      <p:cxnSp>
        <p:nvCxnSpPr>
          <p:cNvPr id="208" name="Google Shape;85;p1">
            <a:extLst>
              <a:ext uri="{FF2B5EF4-FFF2-40B4-BE49-F238E27FC236}">
                <a16:creationId xmlns:a16="http://schemas.microsoft.com/office/drawing/2014/main" id="{DE1D9F15-852C-4278-BA57-F974FC778BB9}"/>
              </a:ext>
            </a:extLst>
          </p:cNvPr>
          <p:cNvCxnSpPr>
            <a:cxnSpLocks/>
            <a:stCxn id="214" idx="1"/>
            <a:endCxn id="206" idx="3"/>
          </p:cNvCxnSpPr>
          <p:nvPr/>
        </p:nvCxnSpPr>
        <p:spPr>
          <a:xfrm flipH="1">
            <a:off x="3751243" y="2841477"/>
            <a:ext cx="627174" cy="518290"/>
          </a:xfrm>
          <a:prstGeom prst="straightConnector1">
            <a:avLst/>
          </a:prstGeom>
          <a:noFill/>
          <a:ln w="9525" cap="flat" cmpd="sng">
            <a:solidFill>
              <a:schemeClr val="bg1"/>
            </a:solidFill>
            <a:prstDash val="solid"/>
            <a:miter lim="800000"/>
            <a:headEnd type="none" w="sm" len="sm"/>
            <a:tailEnd type="none" w="sm" len="sm"/>
          </a:ln>
        </p:spPr>
      </p:cxnSp>
      <p:sp>
        <p:nvSpPr>
          <p:cNvPr id="209" name="TextBox 208">
            <a:extLst>
              <a:ext uri="{FF2B5EF4-FFF2-40B4-BE49-F238E27FC236}">
                <a16:creationId xmlns:a16="http://schemas.microsoft.com/office/drawing/2014/main" id="{159458BA-5E69-406D-BE52-DFE221CD0E0A}"/>
              </a:ext>
            </a:extLst>
          </p:cNvPr>
          <p:cNvSpPr txBox="1"/>
          <p:nvPr/>
        </p:nvSpPr>
        <p:spPr>
          <a:xfrm>
            <a:off x="4063558" y="3141251"/>
            <a:ext cx="33043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210" name="TextBox 209">
            <a:extLst>
              <a:ext uri="{FF2B5EF4-FFF2-40B4-BE49-F238E27FC236}">
                <a16:creationId xmlns:a16="http://schemas.microsoft.com/office/drawing/2014/main" id="{71B4976E-6257-43CA-9B3B-F41D69A881F4}"/>
              </a:ext>
            </a:extLst>
          </p:cNvPr>
          <p:cNvSpPr txBox="1"/>
          <p:nvPr/>
        </p:nvSpPr>
        <p:spPr>
          <a:xfrm>
            <a:off x="3165164" y="2749458"/>
            <a:ext cx="26622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211" name="Google Shape;86;p1">
            <a:extLst>
              <a:ext uri="{FF2B5EF4-FFF2-40B4-BE49-F238E27FC236}">
                <a16:creationId xmlns:a16="http://schemas.microsoft.com/office/drawing/2014/main" id="{1DAEF650-0D84-4CA3-8C24-743BB047A293}"/>
              </a:ext>
            </a:extLst>
          </p:cNvPr>
          <p:cNvSpPr/>
          <p:nvPr/>
        </p:nvSpPr>
        <p:spPr>
          <a:xfrm>
            <a:off x="2276057" y="2175517"/>
            <a:ext cx="1369726" cy="473995"/>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212" name="Google Shape;85;p1">
            <a:extLst>
              <a:ext uri="{FF2B5EF4-FFF2-40B4-BE49-F238E27FC236}">
                <a16:creationId xmlns:a16="http://schemas.microsoft.com/office/drawing/2014/main" id="{17725227-CAAA-4062-B42C-D8A6BCEC5A59}"/>
              </a:ext>
            </a:extLst>
          </p:cNvPr>
          <p:cNvCxnSpPr>
            <a:cxnSpLocks/>
            <a:stCxn id="213" idx="2"/>
            <a:endCxn id="211" idx="0"/>
          </p:cNvCxnSpPr>
          <p:nvPr/>
        </p:nvCxnSpPr>
        <p:spPr>
          <a:xfrm>
            <a:off x="2315794" y="1873147"/>
            <a:ext cx="645126" cy="302370"/>
          </a:xfrm>
          <a:prstGeom prst="straightConnector1">
            <a:avLst/>
          </a:prstGeom>
          <a:noFill/>
          <a:ln w="9525" cap="flat" cmpd="sng">
            <a:solidFill>
              <a:schemeClr val="bg1"/>
            </a:solidFill>
            <a:prstDash val="solid"/>
            <a:miter lim="800000"/>
            <a:headEnd type="none" w="sm" len="sm"/>
            <a:tailEnd type="none" w="sm" len="sm"/>
          </a:ln>
        </p:spPr>
      </p:cxnSp>
      <p:sp>
        <p:nvSpPr>
          <p:cNvPr id="213" name="Google Shape;86;p1">
            <a:extLst>
              <a:ext uri="{FF2B5EF4-FFF2-40B4-BE49-F238E27FC236}">
                <a16:creationId xmlns:a16="http://schemas.microsoft.com/office/drawing/2014/main" id="{4021B6B5-248A-4D93-AD20-B28997150118}"/>
              </a:ext>
            </a:extLst>
          </p:cNvPr>
          <p:cNvSpPr/>
          <p:nvPr/>
        </p:nvSpPr>
        <p:spPr>
          <a:xfrm>
            <a:off x="1805602" y="1057377"/>
            <a:ext cx="1020384" cy="815770"/>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all superfluous resources working on task</a:t>
            </a:r>
          </a:p>
        </p:txBody>
      </p:sp>
      <p:sp>
        <p:nvSpPr>
          <p:cNvPr id="214" name="Google Shape;206;p1">
            <a:extLst>
              <a:ext uri="{FF2B5EF4-FFF2-40B4-BE49-F238E27FC236}">
                <a16:creationId xmlns:a16="http://schemas.microsoft.com/office/drawing/2014/main" id="{5483716B-B83E-4192-A1DA-36AC386CC798}"/>
              </a:ext>
            </a:extLst>
          </p:cNvPr>
          <p:cNvSpPr/>
          <p:nvPr/>
        </p:nvSpPr>
        <p:spPr>
          <a:xfrm>
            <a:off x="4378417" y="2387499"/>
            <a:ext cx="1285507" cy="907955"/>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What percentage does the task go over budget?</a:t>
            </a:r>
            <a:endParaRPr sz="1000" b="1" dirty="0">
              <a:solidFill>
                <a:schemeClr val="tx1"/>
              </a:solidFill>
              <a:latin typeface="Calibri" panose="020F0502020204030204" pitchFamily="34" charset="0"/>
              <a:cs typeface="Calibri" panose="020F0502020204030204" pitchFamily="34" charset="0"/>
            </a:endParaRPr>
          </a:p>
        </p:txBody>
      </p:sp>
      <p:cxnSp>
        <p:nvCxnSpPr>
          <p:cNvPr id="215" name="Google Shape;85;p1">
            <a:extLst>
              <a:ext uri="{FF2B5EF4-FFF2-40B4-BE49-F238E27FC236}">
                <a16:creationId xmlns:a16="http://schemas.microsoft.com/office/drawing/2014/main" id="{03803395-7AF9-4907-A0F7-ED259A632DA3}"/>
              </a:ext>
            </a:extLst>
          </p:cNvPr>
          <p:cNvCxnSpPr>
            <a:cxnSpLocks/>
            <a:stCxn id="214" idx="0"/>
            <a:endCxn id="225" idx="2"/>
          </p:cNvCxnSpPr>
          <p:nvPr/>
        </p:nvCxnSpPr>
        <p:spPr>
          <a:xfrm flipH="1" flipV="1">
            <a:off x="4432336" y="2110893"/>
            <a:ext cx="588835" cy="276606"/>
          </a:xfrm>
          <a:prstGeom prst="straightConnector1">
            <a:avLst/>
          </a:prstGeom>
          <a:noFill/>
          <a:ln w="9525" cap="flat" cmpd="sng">
            <a:solidFill>
              <a:schemeClr val="bg1"/>
            </a:solidFill>
            <a:prstDash val="solid"/>
            <a:miter lim="800000"/>
            <a:headEnd type="none" w="sm" len="sm"/>
            <a:tailEnd type="none" w="sm" len="sm"/>
          </a:ln>
        </p:spPr>
      </p:cxnSp>
      <p:cxnSp>
        <p:nvCxnSpPr>
          <p:cNvPr id="216" name="Google Shape;85;p1">
            <a:extLst>
              <a:ext uri="{FF2B5EF4-FFF2-40B4-BE49-F238E27FC236}">
                <a16:creationId xmlns:a16="http://schemas.microsoft.com/office/drawing/2014/main" id="{FD951CAD-56FD-48A5-9658-2ECEFA0CF19E}"/>
              </a:ext>
            </a:extLst>
          </p:cNvPr>
          <p:cNvCxnSpPr>
            <a:cxnSpLocks/>
            <a:stCxn id="214" idx="2"/>
            <a:endCxn id="223" idx="0"/>
          </p:cNvCxnSpPr>
          <p:nvPr/>
        </p:nvCxnSpPr>
        <p:spPr>
          <a:xfrm>
            <a:off x="5021171" y="3295454"/>
            <a:ext cx="89302" cy="371716"/>
          </a:xfrm>
          <a:prstGeom prst="straightConnector1">
            <a:avLst/>
          </a:prstGeom>
          <a:noFill/>
          <a:ln w="9525" cap="flat" cmpd="sng">
            <a:solidFill>
              <a:schemeClr val="bg1"/>
            </a:solidFill>
            <a:prstDash val="solid"/>
            <a:miter lim="800000"/>
            <a:headEnd type="none" w="sm" len="sm"/>
            <a:tailEnd type="none" w="sm" len="sm"/>
          </a:ln>
        </p:spPr>
      </p:cxnSp>
      <p:cxnSp>
        <p:nvCxnSpPr>
          <p:cNvPr id="217" name="Google Shape;85;p1">
            <a:extLst>
              <a:ext uri="{FF2B5EF4-FFF2-40B4-BE49-F238E27FC236}">
                <a16:creationId xmlns:a16="http://schemas.microsoft.com/office/drawing/2014/main" id="{D58EE14C-9BDE-4036-B72C-4F712F8C4B62}"/>
              </a:ext>
            </a:extLst>
          </p:cNvPr>
          <p:cNvCxnSpPr>
            <a:cxnSpLocks/>
            <a:stCxn id="214" idx="3"/>
            <a:endCxn id="224" idx="1"/>
          </p:cNvCxnSpPr>
          <p:nvPr/>
        </p:nvCxnSpPr>
        <p:spPr>
          <a:xfrm flipV="1">
            <a:off x="5663924" y="2333742"/>
            <a:ext cx="329930" cy="507735"/>
          </a:xfrm>
          <a:prstGeom prst="straightConnector1">
            <a:avLst/>
          </a:prstGeom>
          <a:noFill/>
          <a:ln w="9525" cap="flat" cmpd="sng">
            <a:solidFill>
              <a:schemeClr val="bg1"/>
            </a:solidFill>
            <a:prstDash val="solid"/>
            <a:miter lim="800000"/>
            <a:headEnd type="none" w="sm" len="sm"/>
            <a:tailEnd type="none" w="sm" len="sm"/>
          </a:ln>
        </p:spPr>
      </p:cxnSp>
      <p:sp>
        <p:nvSpPr>
          <p:cNvPr id="218" name="TextBox 217">
            <a:extLst>
              <a:ext uri="{FF2B5EF4-FFF2-40B4-BE49-F238E27FC236}">
                <a16:creationId xmlns:a16="http://schemas.microsoft.com/office/drawing/2014/main" id="{55F38C49-2833-4287-9E96-CC5A674654E4}"/>
              </a:ext>
            </a:extLst>
          </p:cNvPr>
          <p:cNvSpPr txBox="1"/>
          <p:nvPr/>
        </p:nvSpPr>
        <p:spPr>
          <a:xfrm>
            <a:off x="5132548" y="3307754"/>
            <a:ext cx="355423"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LOW</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&lt;25%</a:t>
            </a:r>
          </a:p>
        </p:txBody>
      </p:sp>
      <p:sp>
        <p:nvSpPr>
          <p:cNvPr id="219" name="TextBox 218">
            <a:extLst>
              <a:ext uri="{FF2B5EF4-FFF2-40B4-BE49-F238E27FC236}">
                <a16:creationId xmlns:a16="http://schemas.microsoft.com/office/drawing/2014/main" id="{43D758DE-1330-4AB6-8D26-BE21C730D6F7}"/>
              </a:ext>
            </a:extLst>
          </p:cNvPr>
          <p:cNvSpPr txBox="1"/>
          <p:nvPr/>
        </p:nvSpPr>
        <p:spPr>
          <a:xfrm>
            <a:off x="5716195" y="2986836"/>
            <a:ext cx="732353"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MEDIUM</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25%&lt; x 45%</a:t>
            </a:r>
          </a:p>
        </p:txBody>
      </p:sp>
      <p:sp>
        <p:nvSpPr>
          <p:cNvPr id="220" name="TextBox 219">
            <a:extLst>
              <a:ext uri="{FF2B5EF4-FFF2-40B4-BE49-F238E27FC236}">
                <a16:creationId xmlns:a16="http://schemas.microsoft.com/office/drawing/2014/main" id="{D36C403C-95ED-442F-A301-B22D9EB79566}"/>
              </a:ext>
            </a:extLst>
          </p:cNvPr>
          <p:cNvSpPr txBox="1"/>
          <p:nvPr/>
        </p:nvSpPr>
        <p:spPr>
          <a:xfrm>
            <a:off x="4995819" y="2058859"/>
            <a:ext cx="455308"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HIGH</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&gt;45%</a:t>
            </a:r>
          </a:p>
        </p:txBody>
      </p:sp>
      <p:cxnSp>
        <p:nvCxnSpPr>
          <p:cNvPr id="221" name="Google Shape;85;p1">
            <a:extLst>
              <a:ext uri="{FF2B5EF4-FFF2-40B4-BE49-F238E27FC236}">
                <a16:creationId xmlns:a16="http://schemas.microsoft.com/office/drawing/2014/main" id="{5B16BCA5-B4A9-4BCB-A23B-24D22FB5320A}"/>
              </a:ext>
            </a:extLst>
          </p:cNvPr>
          <p:cNvCxnSpPr>
            <a:cxnSpLocks/>
            <a:stCxn id="222" idx="2"/>
            <a:endCxn id="213" idx="0"/>
          </p:cNvCxnSpPr>
          <p:nvPr/>
        </p:nvCxnSpPr>
        <p:spPr>
          <a:xfrm>
            <a:off x="2195370" y="870522"/>
            <a:ext cx="120424" cy="186855"/>
          </a:xfrm>
          <a:prstGeom prst="straightConnector1">
            <a:avLst/>
          </a:prstGeom>
          <a:noFill/>
          <a:ln w="9525" cap="flat" cmpd="sng">
            <a:solidFill>
              <a:schemeClr val="accent1"/>
            </a:solidFill>
            <a:prstDash val="solid"/>
            <a:miter lim="800000"/>
            <a:headEnd type="none" w="sm" len="sm"/>
            <a:tailEnd type="none" w="sm" len="sm"/>
          </a:ln>
        </p:spPr>
      </p:cxnSp>
      <p:sp>
        <p:nvSpPr>
          <p:cNvPr id="222" name="Google Shape;86;p1">
            <a:extLst>
              <a:ext uri="{FF2B5EF4-FFF2-40B4-BE49-F238E27FC236}">
                <a16:creationId xmlns:a16="http://schemas.microsoft.com/office/drawing/2014/main" id="{B503105F-6E26-4C49-952E-1F24E174289C}"/>
              </a:ext>
            </a:extLst>
          </p:cNvPr>
          <p:cNvSpPr/>
          <p:nvPr/>
        </p:nvSpPr>
        <p:spPr>
          <a:xfrm>
            <a:off x="1637767" y="31722"/>
            <a:ext cx="1115206" cy="838800"/>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daily and receive updates from team where risk originated weekly</a:t>
            </a:r>
          </a:p>
        </p:txBody>
      </p:sp>
      <p:sp>
        <p:nvSpPr>
          <p:cNvPr id="223" name="Google Shape;86;p1">
            <a:extLst>
              <a:ext uri="{FF2B5EF4-FFF2-40B4-BE49-F238E27FC236}">
                <a16:creationId xmlns:a16="http://schemas.microsoft.com/office/drawing/2014/main" id="{C28C9A2F-0CE4-4D92-8641-8F977E0C6135}"/>
              </a:ext>
            </a:extLst>
          </p:cNvPr>
          <p:cNvSpPr/>
          <p:nvPr/>
        </p:nvSpPr>
        <p:spPr>
          <a:xfrm>
            <a:off x="4523698" y="3667170"/>
            <a:ext cx="1173550" cy="783198"/>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224" name="Google Shape;86;p1">
            <a:extLst>
              <a:ext uri="{FF2B5EF4-FFF2-40B4-BE49-F238E27FC236}">
                <a16:creationId xmlns:a16="http://schemas.microsoft.com/office/drawing/2014/main" id="{B7F15E81-694B-4C50-8498-DBAF61DA1DDC}"/>
              </a:ext>
            </a:extLst>
          </p:cNvPr>
          <p:cNvSpPr/>
          <p:nvPr/>
        </p:nvSpPr>
        <p:spPr>
          <a:xfrm>
            <a:off x="5993854" y="1725892"/>
            <a:ext cx="846460" cy="1215700"/>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225" name="Google Shape;86;p1">
            <a:extLst>
              <a:ext uri="{FF2B5EF4-FFF2-40B4-BE49-F238E27FC236}">
                <a16:creationId xmlns:a16="http://schemas.microsoft.com/office/drawing/2014/main" id="{FF1612F2-48D6-4A58-9ECB-FF7BFB984B20}"/>
              </a:ext>
            </a:extLst>
          </p:cNvPr>
          <p:cNvSpPr/>
          <p:nvPr/>
        </p:nvSpPr>
        <p:spPr>
          <a:xfrm>
            <a:off x="3882864" y="1309426"/>
            <a:ext cx="1098944" cy="801467"/>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226" name="Google Shape;85;p1">
            <a:extLst>
              <a:ext uri="{FF2B5EF4-FFF2-40B4-BE49-F238E27FC236}">
                <a16:creationId xmlns:a16="http://schemas.microsoft.com/office/drawing/2014/main" id="{863D850E-6855-4879-9B4A-8C1536C56B1F}"/>
              </a:ext>
            </a:extLst>
          </p:cNvPr>
          <p:cNvCxnSpPr>
            <a:cxnSpLocks/>
            <a:stCxn id="223" idx="3"/>
            <a:endCxn id="232" idx="1"/>
          </p:cNvCxnSpPr>
          <p:nvPr/>
        </p:nvCxnSpPr>
        <p:spPr>
          <a:xfrm>
            <a:off x="5697248" y="4058769"/>
            <a:ext cx="263745" cy="24111"/>
          </a:xfrm>
          <a:prstGeom prst="straightConnector1">
            <a:avLst/>
          </a:prstGeom>
          <a:noFill/>
          <a:ln w="9525" cap="flat" cmpd="sng">
            <a:solidFill>
              <a:schemeClr val="bg1"/>
            </a:solidFill>
            <a:prstDash val="solid"/>
            <a:miter lim="800000"/>
            <a:headEnd type="none" w="sm" len="sm"/>
            <a:tailEnd type="none" w="sm" len="sm"/>
          </a:ln>
        </p:spPr>
      </p:cxnSp>
      <p:cxnSp>
        <p:nvCxnSpPr>
          <p:cNvPr id="227" name="Google Shape;85;p1">
            <a:extLst>
              <a:ext uri="{FF2B5EF4-FFF2-40B4-BE49-F238E27FC236}">
                <a16:creationId xmlns:a16="http://schemas.microsoft.com/office/drawing/2014/main" id="{FF30AAB2-7499-43E4-81D8-96244EE3102A}"/>
              </a:ext>
            </a:extLst>
          </p:cNvPr>
          <p:cNvCxnSpPr>
            <a:cxnSpLocks/>
            <a:stCxn id="229" idx="2"/>
            <a:endCxn id="225" idx="0"/>
          </p:cNvCxnSpPr>
          <p:nvPr/>
        </p:nvCxnSpPr>
        <p:spPr>
          <a:xfrm flipH="1">
            <a:off x="4432336" y="1139806"/>
            <a:ext cx="740904" cy="169620"/>
          </a:xfrm>
          <a:prstGeom prst="straightConnector1">
            <a:avLst/>
          </a:prstGeom>
          <a:noFill/>
          <a:ln w="9525" cap="flat" cmpd="sng">
            <a:solidFill>
              <a:schemeClr val="bg1"/>
            </a:solidFill>
            <a:prstDash val="solid"/>
            <a:miter lim="800000"/>
            <a:headEnd type="none" w="sm" len="sm"/>
            <a:tailEnd type="none" w="sm" len="sm"/>
          </a:ln>
        </p:spPr>
      </p:cxnSp>
      <p:cxnSp>
        <p:nvCxnSpPr>
          <p:cNvPr id="228" name="Google Shape;85;p1">
            <a:extLst>
              <a:ext uri="{FF2B5EF4-FFF2-40B4-BE49-F238E27FC236}">
                <a16:creationId xmlns:a16="http://schemas.microsoft.com/office/drawing/2014/main" id="{CA120FD3-5DBF-44B9-BD8C-F79B06A91FAD}"/>
              </a:ext>
            </a:extLst>
          </p:cNvPr>
          <p:cNvCxnSpPr>
            <a:cxnSpLocks/>
            <a:stCxn id="224" idx="3"/>
            <a:endCxn id="235" idx="1"/>
          </p:cNvCxnSpPr>
          <p:nvPr/>
        </p:nvCxnSpPr>
        <p:spPr>
          <a:xfrm>
            <a:off x="6840314" y="2333742"/>
            <a:ext cx="142674" cy="53757"/>
          </a:xfrm>
          <a:prstGeom prst="straightConnector1">
            <a:avLst/>
          </a:prstGeom>
          <a:noFill/>
          <a:ln w="9525" cap="flat" cmpd="sng">
            <a:solidFill>
              <a:schemeClr val="bg1"/>
            </a:solidFill>
            <a:prstDash val="solid"/>
            <a:miter lim="800000"/>
            <a:headEnd type="none" w="sm" len="sm"/>
            <a:tailEnd type="none" w="sm" len="sm"/>
          </a:ln>
        </p:spPr>
      </p:cxnSp>
      <p:sp>
        <p:nvSpPr>
          <p:cNvPr id="229" name="Google Shape;86;p1">
            <a:extLst>
              <a:ext uri="{FF2B5EF4-FFF2-40B4-BE49-F238E27FC236}">
                <a16:creationId xmlns:a16="http://schemas.microsoft.com/office/drawing/2014/main" id="{FA3FD48A-7BD1-4437-9972-2088BF7571A1}"/>
              </a:ext>
            </a:extLst>
          </p:cNvPr>
          <p:cNvSpPr/>
          <p:nvPr/>
        </p:nvSpPr>
        <p:spPr>
          <a:xfrm>
            <a:off x="4329865" y="741220"/>
            <a:ext cx="1686750" cy="398586"/>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65%</a:t>
            </a:r>
          </a:p>
        </p:txBody>
      </p:sp>
      <p:cxnSp>
        <p:nvCxnSpPr>
          <p:cNvPr id="230" name="Google Shape;85;p1">
            <a:extLst>
              <a:ext uri="{FF2B5EF4-FFF2-40B4-BE49-F238E27FC236}">
                <a16:creationId xmlns:a16="http://schemas.microsoft.com/office/drawing/2014/main" id="{58F8E6FB-92D8-4337-816C-C1FF828C8B6B}"/>
              </a:ext>
            </a:extLst>
          </p:cNvPr>
          <p:cNvCxnSpPr>
            <a:cxnSpLocks/>
            <a:stCxn id="231" idx="1"/>
            <a:endCxn id="229" idx="3"/>
          </p:cNvCxnSpPr>
          <p:nvPr/>
        </p:nvCxnSpPr>
        <p:spPr>
          <a:xfrm flipH="1">
            <a:off x="6016615" y="636901"/>
            <a:ext cx="354818" cy="303612"/>
          </a:xfrm>
          <a:prstGeom prst="straightConnector1">
            <a:avLst/>
          </a:prstGeom>
          <a:noFill/>
          <a:ln w="9525" cap="flat" cmpd="sng">
            <a:solidFill>
              <a:schemeClr val="bg1"/>
            </a:solidFill>
            <a:prstDash val="solid"/>
            <a:miter lim="800000"/>
            <a:headEnd type="none" w="sm" len="sm"/>
            <a:tailEnd type="none" w="sm" len="sm"/>
          </a:ln>
        </p:spPr>
      </p:cxnSp>
      <p:sp>
        <p:nvSpPr>
          <p:cNvPr id="231" name="Google Shape;86;p1">
            <a:extLst>
              <a:ext uri="{FF2B5EF4-FFF2-40B4-BE49-F238E27FC236}">
                <a16:creationId xmlns:a16="http://schemas.microsoft.com/office/drawing/2014/main" id="{6A5337C3-95D5-4199-BFE5-2A5AEB04AA8E}"/>
              </a:ext>
            </a:extLst>
          </p:cNvPr>
          <p:cNvSpPr/>
          <p:nvPr/>
        </p:nvSpPr>
        <p:spPr>
          <a:xfrm>
            <a:off x="6371433" y="274055"/>
            <a:ext cx="1272382" cy="72569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daily and receive updates from team where risk originated weekly</a:t>
            </a:r>
          </a:p>
        </p:txBody>
      </p:sp>
      <p:sp>
        <p:nvSpPr>
          <p:cNvPr id="232" name="Google Shape;86;p1">
            <a:extLst>
              <a:ext uri="{FF2B5EF4-FFF2-40B4-BE49-F238E27FC236}">
                <a16:creationId xmlns:a16="http://schemas.microsoft.com/office/drawing/2014/main" id="{E33EA720-6B61-404A-8389-53C5E4033ACC}"/>
              </a:ext>
            </a:extLst>
          </p:cNvPr>
          <p:cNvSpPr/>
          <p:nvPr/>
        </p:nvSpPr>
        <p:spPr>
          <a:xfrm>
            <a:off x="5960993" y="3754948"/>
            <a:ext cx="890123" cy="655863"/>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10%</a:t>
            </a:r>
          </a:p>
        </p:txBody>
      </p:sp>
      <p:cxnSp>
        <p:nvCxnSpPr>
          <p:cNvPr id="233" name="Google Shape;85;p1">
            <a:extLst>
              <a:ext uri="{FF2B5EF4-FFF2-40B4-BE49-F238E27FC236}">
                <a16:creationId xmlns:a16="http://schemas.microsoft.com/office/drawing/2014/main" id="{76E9CB73-6574-47DD-A341-3B72FB2CC21D}"/>
              </a:ext>
            </a:extLst>
          </p:cNvPr>
          <p:cNvCxnSpPr>
            <a:cxnSpLocks/>
            <a:stCxn id="232" idx="3"/>
            <a:endCxn id="234" idx="1"/>
          </p:cNvCxnSpPr>
          <p:nvPr/>
        </p:nvCxnSpPr>
        <p:spPr>
          <a:xfrm flipV="1">
            <a:off x="6851116" y="4014778"/>
            <a:ext cx="263745" cy="68102"/>
          </a:xfrm>
          <a:prstGeom prst="straightConnector1">
            <a:avLst/>
          </a:prstGeom>
          <a:noFill/>
          <a:ln w="9525" cap="flat" cmpd="sng">
            <a:solidFill>
              <a:schemeClr val="bg1"/>
            </a:solidFill>
            <a:prstDash val="solid"/>
            <a:miter lim="800000"/>
            <a:headEnd type="none" w="sm" len="sm"/>
            <a:tailEnd type="none" w="sm" len="sm"/>
          </a:ln>
        </p:spPr>
      </p:cxnSp>
      <p:sp>
        <p:nvSpPr>
          <p:cNvPr id="234" name="Google Shape;86;p1">
            <a:extLst>
              <a:ext uri="{FF2B5EF4-FFF2-40B4-BE49-F238E27FC236}">
                <a16:creationId xmlns:a16="http://schemas.microsoft.com/office/drawing/2014/main" id="{743C1C82-649F-479D-B81E-5D063209FDCA}"/>
              </a:ext>
            </a:extLst>
          </p:cNvPr>
          <p:cNvSpPr/>
          <p:nvPr/>
        </p:nvSpPr>
        <p:spPr>
          <a:xfrm>
            <a:off x="7114861" y="3508466"/>
            <a:ext cx="1061985" cy="1012623"/>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monthly and receive updates from team where risk originated monthly</a:t>
            </a:r>
          </a:p>
        </p:txBody>
      </p:sp>
      <p:sp>
        <p:nvSpPr>
          <p:cNvPr id="235" name="Google Shape;86;p1">
            <a:extLst>
              <a:ext uri="{FF2B5EF4-FFF2-40B4-BE49-F238E27FC236}">
                <a16:creationId xmlns:a16="http://schemas.microsoft.com/office/drawing/2014/main" id="{DC06905A-2E7A-4D36-B94A-FE62280D9FB5}"/>
              </a:ext>
            </a:extLst>
          </p:cNvPr>
          <p:cNvSpPr/>
          <p:nvPr/>
        </p:nvSpPr>
        <p:spPr>
          <a:xfrm>
            <a:off x="6982988" y="1810142"/>
            <a:ext cx="764731" cy="1154713"/>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Cut back resources working on task by 30%</a:t>
            </a:r>
          </a:p>
        </p:txBody>
      </p:sp>
      <p:sp>
        <p:nvSpPr>
          <p:cNvPr id="236" name="Google Shape;86;p1">
            <a:extLst>
              <a:ext uri="{FF2B5EF4-FFF2-40B4-BE49-F238E27FC236}">
                <a16:creationId xmlns:a16="http://schemas.microsoft.com/office/drawing/2014/main" id="{DEB8A162-1643-438F-B222-AFBCAF4C96FD}"/>
              </a:ext>
            </a:extLst>
          </p:cNvPr>
          <p:cNvSpPr/>
          <p:nvPr/>
        </p:nvSpPr>
        <p:spPr>
          <a:xfrm>
            <a:off x="7905419" y="1733235"/>
            <a:ext cx="732353" cy="1375954"/>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Monitor risk weekly and receive updates from team where risk originated bi-weekly</a:t>
            </a:r>
          </a:p>
        </p:txBody>
      </p:sp>
      <p:cxnSp>
        <p:nvCxnSpPr>
          <p:cNvPr id="237" name="Google Shape;85;p1">
            <a:extLst>
              <a:ext uri="{FF2B5EF4-FFF2-40B4-BE49-F238E27FC236}">
                <a16:creationId xmlns:a16="http://schemas.microsoft.com/office/drawing/2014/main" id="{B43EBB8D-5077-4A1A-82E4-CBC37CA20970}"/>
              </a:ext>
            </a:extLst>
          </p:cNvPr>
          <p:cNvCxnSpPr>
            <a:cxnSpLocks/>
            <a:stCxn id="235" idx="3"/>
            <a:endCxn id="236" idx="1"/>
          </p:cNvCxnSpPr>
          <p:nvPr/>
        </p:nvCxnSpPr>
        <p:spPr>
          <a:xfrm>
            <a:off x="7747719" y="2387499"/>
            <a:ext cx="157700" cy="33713"/>
          </a:xfrm>
          <a:prstGeom prst="straightConnector1">
            <a:avLst/>
          </a:prstGeom>
          <a:noFill/>
          <a:ln w="9525" cap="flat" cmpd="sng">
            <a:solidFill>
              <a:schemeClr val="bg1"/>
            </a:solidFill>
            <a:prstDash val="solid"/>
            <a:miter lim="800000"/>
            <a:headEnd type="none" w="sm" len="sm"/>
            <a:tailEnd type="none" w="sm" len="sm"/>
          </a:ln>
        </p:spPr>
      </p:cxnSp>
      <p:cxnSp>
        <p:nvCxnSpPr>
          <p:cNvPr id="238" name="Google Shape;85;p1">
            <a:extLst>
              <a:ext uri="{FF2B5EF4-FFF2-40B4-BE49-F238E27FC236}">
                <a16:creationId xmlns:a16="http://schemas.microsoft.com/office/drawing/2014/main" id="{E526F4B8-F038-45D3-A05F-DBB9131B48D2}"/>
              </a:ext>
            </a:extLst>
          </p:cNvPr>
          <p:cNvCxnSpPr>
            <a:cxnSpLocks/>
            <a:endCxn id="222" idx="3"/>
          </p:cNvCxnSpPr>
          <p:nvPr/>
        </p:nvCxnSpPr>
        <p:spPr>
          <a:xfrm flipH="1">
            <a:off x="2752973" y="100356"/>
            <a:ext cx="2064218" cy="350766"/>
          </a:xfrm>
          <a:prstGeom prst="straightConnector1">
            <a:avLst/>
          </a:prstGeom>
          <a:noFill/>
          <a:ln w="9525" cap="flat" cmpd="sng">
            <a:solidFill>
              <a:schemeClr val="bg1"/>
            </a:solidFill>
            <a:prstDash val="solid"/>
            <a:miter lim="800000"/>
            <a:headEnd type="none" w="sm" len="sm"/>
            <a:tailEnd type="none" w="sm" len="sm"/>
          </a:ln>
        </p:spPr>
      </p:cxnSp>
      <p:cxnSp>
        <p:nvCxnSpPr>
          <p:cNvPr id="239" name="Google Shape;85;p1">
            <a:extLst>
              <a:ext uri="{FF2B5EF4-FFF2-40B4-BE49-F238E27FC236}">
                <a16:creationId xmlns:a16="http://schemas.microsoft.com/office/drawing/2014/main" id="{D4D01295-6DB7-4FB1-8B1C-0C2ACCA7F610}"/>
              </a:ext>
            </a:extLst>
          </p:cNvPr>
          <p:cNvCxnSpPr>
            <a:cxnSpLocks/>
            <a:stCxn id="231" idx="0"/>
          </p:cNvCxnSpPr>
          <p:nvPr/>
        </p:nvCxnSpPr>
        <p:spPr>
          <a:xfrm flipV="1">
            <a:off x="7007624" y="106563"/>
            <a:ext cx="107237" cy="167492"/>
          </a:xfrm>
          <a:prstGeom prst="straightConnector1">
            <a:avLst/>
          </a:prstGeom>
          <a:noFill/>
          <a:ln w="9525" cap="flat" cmpd="sng">
            <a:solidFill>
              <a:schemeClr val="bg1"/>
            </a:solidFill>
            <a:prstDash val="solid"/>
            <a:miter lim="800000"/>
            <a:headEnd type="none" w="sm" len="sm"/>
            <a:tailEnd type="none" w="sm" len="sm"/>
          </a:ln>
        </p:spPr>
      </p:cxnSp>
      <p:cxnSp>
        <p:nvCxnSpPr>
          <p:cNvPr id="240" name="Straight Connector 239">
            <a:extLst>
              <a:ext uri="{FF2B5EF4-FFF2-40B4-BE49-F238E27FC236}">
                <a16:creationId xmlns:a16="http://schemas.microsoft.com/office/drawing/2014/main" id="{4CCEED66-B9DE-4143-BDF0-51F174CC9ACA}"/>
              </a:ext>
            </a:extLst>
          </p:cNvPr>
          <p:cNvCxnSpPr>
            <a:cxnSpLocks/>
          </p:cNvCxnSpPr>
          <p:nvPr/>
        </p:nvCxnSpPr>
        <p:spPr>
          <a:xfrm>
            <a:off x="4768591" y="106563"/>
            <a:ext cx="39511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119779D-AD3B-42C2-A3C6-B13A543E8C7B}"/>
              </a:ext>
            </a:extLst>
          </p:cNvPr>
          <p:cNvCxnSpPr>
            <a:cxnSpLocks/>
            <a:stCxn id="234" idx="3"/>
          </p:cNvCxnSpPr>
          <p:nvPr/>
        </p:nvCxnSpPr>
        <p:spPr>
          <a:xfrm>
            <a:off x="8176846" y="4014778"/>
            <a:ext cx="564905" cy="2365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93A783C-0BCD-489B-9CA1-1441CA80340B}"/>
              </a:ext>
            </a:extLst>
          </p:cNvPr>
          <p:cNvCxnSpPr>
            <a:cxnSpLocks/>
            <a:stCxn id="236" idx="3"/>
          </p:cNvCxnSpPr>
          <p:nvPr/>
        </p:nvCxnSpPr>
        <p:spPr>
          <a:xfrm flipV="1">
            <a:off x="8637772" y="2360620"/>
            <a:ext cx="104634" cy="6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A425CD-BBA8-49FC-A7A0-9305C8BE9BED}"/>
              </a:ext>
            </a:extLst>
          </p:cNvPr>
          <p:cNvCxnSpPr>
            <a:cxnSpLocks/>
          </p:cNvCxnSpPr>
          <p:nvPr/>
        </p:nvCxnSpPr>
        <p:spPr>
          <a:xfrm flipH="1" flipV="1">
            <a:off x="8719790" y="100356"/>
            <a:ext cx="45232" cy="459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23A87262-E593-4D4D-9005-6E0D1815A786}"/>
              </a:ext>
            </a:extLst>
          </p:cNvPr>
          <p:cNvCxnSpPr>
            <a:cxnSpLocks/>
            <a:endCxn id="205" idx="3"/>
          </p:cNvCxnSpPr>
          <p:nvPr/>
        </p:nvCxnSpPr>
        <p:spPr>
          <a:xfrm flipH="1" flipV="1">
            <a:off x="1466700" y="4633024"/>
            <a:ext cx="7287546" cy="627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12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206;p1">
            <a:extLst>
              <a:ext uri="{FF2B5EF4-FFF2-40B4-BE49-F238E27FC236}">
                <a16:creationId xmlns:a16="http://schemas.microsoft.com/office/drawing/2014/main" id="{DD6D66B8-DF7C-41EB-A3BC-045005A54911}"/>
              </a:ext>
            </a:extLst>
          </p:cNvPr>
          <p:cNvSpPr/>
          <p:nvPr/>
        </p:nvSpPr>
        <p:spPr>
          <a:xfrm>
            <a:off x="-8428" y="347130"/>
            <a:ext cx="1222998" cy="110321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Does the risk change the project/task scope?</a:t>
            </a:r>
            <a:endParaRPr sz="1000" b="1" dirty="0">
              <a:solidFill>
                <a:schemeClr val="tx1"/>
              </a:solidFill>
              <a:latin typeface="Calibri" panose="020F0502020204030204" pitchFamily="34" charset="0"/>
              <a:cs typeface="Calibri" panose="020F0502020204030204" pitchFamily="34" charset="0"/>
            </a:endParaRPr>
          </a:p>
        </p:txBody>
      </p:sp>
      <p:cxnSp>
        <p:nvCxnSpPr>
          <p:cNvPr id="72" name="Google Shape;85;p1">
            <a:extLst>
              <a:ext uri="{FF2B5EF4-FFF2-40B4-BE49-F238E27FC236}">
                <a16:creationId xmlns:a16="http://schemas.microsoft.com/office/drawing/2014/main" id="{B85F9645-E15E-48A6-975A-8303055FA725}"/>
              </a:ext>
            </a:extLst>
          </p:cNvPr>
          <p:cNvCxnSpPr>
            <a:cxnSpLocks/>
            <a:stCxn id="71" idx="2"/>
            <a:endCxn id="76" idx="0"/>
          </p:cNvCxnSpPr>
          <p:nvPr/>
        </p:nvCxnSpPr>
        <p:spPr>
          <a:xfrm>
            <a:off x="603071" y="1450348"/>
            <a:ext cx="47457" cy="2989176"/>
          </a:xfrm>
          <a:prstGeom prst="straightConnector1">
            <a:avLst/>
          </a:prstGeom>
          <a:noFill/>
          <a:ln w="9525" cap="flat" cmpd="sng">
            <a:solidFill>
              <a:schemeClr val="bg1"/>
            </a:solidFill>
            <a:prstDash val="solid"/>
            <a:miter lim="800000"/>
            <a:headEnd type="none" w="sm" len="sm"/>
            <a:tailEnd type="none" w="sm" len="sm"/>
          </a:ln>
        </p:spPr>
      </p:cxnSp>
      <p:cxnSp>
        <p:nvCxnSpPr>
          <p:cNvPr id="73" name="Google Shape;85;p1">
            <a:extLst>
              <a:ext uri="{FF2B5EF4-FFF2-40B4-BE49-F238E27FC236}">
                <a16:creationId xmlns:a16="http://schemas.microsoft.com/office/drawing/2014/main" id="{BA590F1A-166D-4C3E-B05D-7E128F1ABC83}"/>
              </a:ext>
            </a:extLst>
          </p:cNvPr>
          <p:cNvCxnSpPr>
            <a:cxnSpLocks/>
            <a:stCxn id="71" idx="3"/>
            <a:endCxn id="77" idx="1"/>
          </p:cNvCxnSpPr>
          <p:nvPr/>
        </p:nvCxnSpPr>
        <p:spPr>
          <a:xfrm flipV="1">
            <a:off x="1214570" y="843520"/>
            <a:ext cx="189016" cy="55219"/>
          </a:xfrm>
          <a:prstGeom prst="straightConnector1">
            <a:avLst/>
          </a:prstGeom>
          <a:noFill/>
          <a:ln w="9525" cap="flat" cmpd="sng">
            <a:solidFill>
              <a:schemeClr val="bg1"/>
            </a:solidFill>
            <a:prstDash val="solid"/>
            <a:miter lim="800000"/>
            <a:headEnd type="none" w="sm" len="sm"/>
            <a:tailEnd type="none" w="sm" len="sm"/>
          </a:ln>
        </p:spPr>
      </p:cxnSp>
      <p:sp>
        <p:nvSpPr>
          <p:cNvPr id="74" name="TextBox 73">
            <a:extLst>
              <a:ext uri="{FF2B5EF4-FFF2-40B4-BE49-F238E27FC236}">
                <a16:creationId xmlns:a16="http://schemas.microsoft.com/office/drawing/2014/main" id="{3DC2D5AE-821B-4566-A6F2-CE3FF78B0487}"/>
              </a:ext>
            </a:extLst>
          </p:cNvPr>
          <p:cNvSpPr txBox="1"/>
          <p:nvPr/>
        </p:nvSpPr>
        <p:spPr>
          <a:xfrm>
            <a:off x="326845" y="3141946"/>
            <a:ext cx="217107"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49B4BF06-609E-49B0-87A9-965E022CBD5A}"/>
              </a:ext>
            </a:extLst>
          </p:cNvPr>
          <p:cNvSpPr txBox="1"/>
          <p:nvPr/>
        </p:nvSpPr>
        <p:spPr>
          <a:xfrm>
            <a:off x="1182924" y="585413"/>
            <a:ext cx="200498" cy="1384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YES</a:t>
            </a:r>
          </a:p>
        </p:txBody>
      </p:sp>
      <p:sp>
        <p:nvSpPr>
          <p:cNvPr id="76" name="Google Shape;86;p1">
            <a:extLst>
              <a:ext uri="{FF2B5EF4-FFF2-40B4-BE49-F238E27FC236}">
                <a16:creationId xmlns:a16="http://schemas.microsoft.com/office/drawing/2014/main" id="{AEA5BD78-BE18-4501-A39E-567B29BD094E}"/>
              </a:ext>
            </a:extLst>
          </p:cNvPr>
          <p:cNvSpPr/>
          <p:nvPr/>
        </p:nvSpPr>
        <p:spPr>
          <a:xfrm>
            <a:off x="86486" y="4439524"/>
            <a:ext cx="1128084" cy="626651"/>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Continue to monitor and mitigate risks until they are resolved</a:t>
            </a:r>
          </a:p>
        </p:txBody>
      </p:sp>
      <p:sp>
        <p:nvSpPr>
          <p:cNvPr id="77" name="Google Shape;86;p1">
            <a:extLst>
              <a:ext uri="{FF2B5EF4-FFF2-40B4-BE49-F238E27FC236}">
                <a16:creationId xmlns:a16="http://schemas.microsoft.com/office/drawing/2014/main" id="{C9B4F42F-C93E-4DFF-8ADE-E685968E1FD2}"/>
              </a:ext>
            </a:extLst>
          </p:cNvPr>
          <p:cNvSpPr/>
          <p:nvPr/>
        </p:nvSpPr>
        <p:spPr>
          <a:xfrm>
            <a:off x="1403586" y="530194"/>
            <a:ext cx="1128084" cy="626651"/>
          </a:xfrm>
          <a:prstGeom prst="roundRect">
            <a:avLst>
              <a:gd name="adj" fmla="val 16667"/>
            </a:avLst>
          </a:prstGeom>
          <a:solidFill>
            <a:schemeClr val="accent1">
              <a:lumMod val="40000"/>
              <a:lumOff val="60000"/>
            </a:schemeClr>
          </a:solidFill>
          <a:ln w="12700" cap="flat" cmpd="sng">
            <a:solidFill>
              <a:srgbClr val="31538F"/>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Hold meeting with Requirements Engineer team lead</a:t>
            </a:r>
          </a:p>
        </p:txBody>
      </p:sp>
      <p:cxnSp>
        <p:nvCxnSpPr>
          <p:cNvPr id="78" name="Google Shape;85;p1">
            <a:extLst>
              <a:ext uri="{FF2B5EF4-FFF2-40B4-BE49-F238E27FC236}">
                <a16:creationId xmlns:a16="http://schemas.microsoft.com/office/drawing/2014/main" id="{4D099CDB-D3E3-4521-BB3A-997AA0E12C79}"/>
              </a:ext>
            </a:extLst>
          </p:cNvPr>
          <p:cNvCxnSpPr>
            <a:cxnSpLocks/>
            <a:stCxn id="83" idx="1"/>
            <a:endCxn id="77" idx="2"/>
          </p:cNvCxnSpPr>
          <p:nvPr/>
        </p:nvCxnSpPr>
        <p:spPr>
          <a:xfrm flipV="1">
            <a:off x="1680729" y="1156845"/>
            <a:ext cx="286899" cy="1867517"/>
          </a:xfrm>
          <a:prstGeom prst="straightConnector1">
            <a:avLst/>
          </a:prstGeom>
          <a:noFill/>
          <a:ln w="9525" cap="flat" cmpd="sng">
            <a:solidFill>
              <a:schemeClr val="bg1"/>
            </a:solidFill>
            <a:prstDash val="solid"/>
            <a:miter lim="800000"/>
            <a:headEnd type="none" w="sm" len="sm"/>
            <a:tailEnd type="none" w="sm" len="sm"/>
          </a:ln>
        </p:spPr>
      </p:cxnSp>
      <p:sp>
        <p:nvSpPr>
          <p:cNvPr id="83" name="Google Shape;206;p1">
            <a:extLst>
              <a:ext uri="{FF2B5EF4-FFF2-40B4-BE49-F238E27FC236}">
                <a16:creationId xmlns:a16="http://schemas.microsoft.com/office/drawing/2014/main" id="{252A352A-7F41-4A9A-BB97-5E59C533B786}"/>
              </a:ext>
            </a:extLst>
          </p:cNvPr>
          <p:cNvSpPr/>
          <p:nvPr/>
        </p:nvSpPr>
        <p:spPr>
          <a:xfrm>
            <a:off x="1680729" y="2472753"/>
            <a:ext cx="1222998" cy="1103218"/>
          </a:xfrm>
          <a:prstGeom prst="diamond">
            <a:avLst/>
          </a:prstGeom>
          <a:solidFill>
            <a:schemeClr val="accent2">
              <a:lumMod val="40000"/>
              <a:lumOff val="60000"/>
            </a:schemeClr>
          </a:solidFill>
          <a:ln w="12700" cap="flat" cmpd="sng">
            <a:solidFill>
              <a:srgbClr val="AC5B2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b="1" dirty="0">
                <a:solidFill>
                  <a:schemeClr val="tx1"/>
                </a:solidFill>
                <a:latin typeface="Calibri" panose="020F0502020204030204" pitchFamily="34" charset="0"/>
                <a:cs typeface="Calibri" panose="020F0502020204030204" pitchFamily="34" charset="0"/>
              </a:rPr>
              <a:t>How much work does this risk add to the task?</a:t>
            </a:r>
            <a:endParaRPr sz="1000" b="1" dirty="0">
              <a:solidFill>
                <a:schemeClr val="tx1"/>
              </a:solidFill>
              <a:latin typeface="Calibri" panose="020F0502020204030204" pitchFamily="34" charset="0"/>
              <a:cs typeface="Calibri" panose="020F0502020204030204" pitchFamily="34" charset="0"/>
            </a:endParaRPr>
          </a:p>
        </p:txBody>
      </p:sp>
      <p:cxnSp>
        <p:nvCxnSpPr>
          <p:cNvPr id="90" name="Google Shape;85;p1">
            <a:extLst>
              <a:ext uri="{FF2B5EF4-FFF2-40B4-BE49-F238E27FC236}">
                <a16:creationId xmlns:a16="http://schemas.microsoft.com/office/drawing/2014/main" id="{BD309C7E-936E-48AA-A8DE-DFBF25C6B897}"/>
              </a:ext>
            </a:extLst>
          </p:cNvPr>
          <p:cNvCxnSpPr>
            <a:cxnSpLocks/>
            <a:stCxn id="98" idx="1"/>
            <a:endCxn id="83" idx="3"/>
          </p:cNvCxnSpPr>
          <p:nvPr/>
        </p:nvCxnSpPr>
        <p:spPr>
          <a:xfrm flipH="1">
            <a:off x="2903727" y="2389028"/>
            <a:ext cx="529039" cy="635334"/>
          </a:xfrm>
          <a:prstGeom prst="straightConnector1">
            <a:avLst/>
          </a:prstGeom>
          <a:noFill/>
          <a:ln w="9525" cap="flat" cmpd="sng">
            <a:solidFill>
              <a:schemeClr val="bg1"/>
            </a:solidFill>
            <a:prstDash val="solid"/>
            <a:miter lim="800000"/>
            <a:headEnd type="none" w="sm" len="sm"/>
            <a:tailEnd type="none" w="sm" len="sm"/>
          </a:ln>
        </p:spPr>
      </p:cxnSp>
      <p:cxnSp>
        <p:nvCxnSpPr>
          <p:cNvPr id="91" name="Google Shape;85;p1">
            <a:extLst>
              <a:ext uri="{FF2B5EF4-FFF2-40B4-BE49-F238E27FC236}">
                <a16:creationId xmlns:a16="http://schemas.microsoft.com/office/drawing/2014/main" id="{0EF17B0E-D27D-40EB-803C-CA32DCBF8818}"/>
              </a:ext>
            </a:extLst>
          </p:cNvPr>
          <p:cNvCxnSpPr>
            <a:cxnSpLocks/>
            <a:stCxn id="83" idx="0"/>
            <a:endCxn id="95" idx="2"/>
          </p:cNvCxnSpPr>
          <p:nvPr/>
        </p:nvCxnSpPr>
        <p:spPr>
          <a:xfrm flipV="1">
            <a:off x="2292228" y="887578"/>
            <a:ext cx="1422559" cy="1585175"/>
          </a:xfrm>
          <a:prstGeom prst="straightConnector1">
            <a:avLst/>
          </a:prstGeom>
          <a:noFill/>
          <a:ln w="9525" cap="flat" cmpd="sng">
            <a:solidFill>
              <a:schemeClr val="bg1"/>
            </a:solidFill>
            <a:prstDash val="solid"/>
            <a:miter lim="800000"/>
            <a:headEnd type="none" w="sm" len="sm"/>
            <a:tailEnd type="none" w="sm" len="sm"/>
          </a:ln>
        </p:spPr>
      </p:cxnSp>
      <p:sp>
        <p:nvSpPr>
          <p:cNvPr id="92" name="TextBox 91">
            <a:extLst>
              <a:ext uri="{FF2B5EF4-FFF2-40B4-BE49-F238E27FC236}">
                <a16:creationId xmlns:a16="http://schemas.microsoft.com/office/drawing/2014/main" id="{205B8E33-C365-4751-AB8F-A5B3F68F1F79}"/>
              </a:ext>
            </a:extLst>
          </p:cNvPr>
          <p:cNvSpPr txBox="1"/>
          <p:nvPr/>
        </p:nvSpPr>
        <p:spPr>
          <a:xfrm>
            <a:off x="1846190" y="3777101"/>
            <a:ext cx="481457"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LOW &gt;10%</a:t>
            </a:r>
          </a:p>
        </p:txBody>
      </p:sp>
      <p:sp>
        <p:nvSpPr>
          <p:cNvPr id="93" name="TextBox 92">
            <a:extLst>
              <a:ext uri="{FF2B5EF4-FFF2-40B4-BE49-F238E27FC236}">
                <a16:creationId xmlns:a16="http://schemas.microsoft.com/office/drawing/2014/main" id="{F78BAEEC-0BB2-4FEE-81DC-B043B8C3F379}"/>
              </a:ext>
            </a:extLst>
          </p:cNvPr>
          <p:cNvSpPr txBox="1"/>
          <p:nvPr/>
        </p:nvSpPr>
        <p:spPr>
          <a:xfrm>
            <a:off x="2994900" y="2934197"/>
            <a:ext cx="659025"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MEDIUM </a:t>
            </a:r>
          </a:p>
          <a:p>
            <a:r>
              <a:rPr lang="en-US" sz="900" dirty="0">
                <a:latin typeface="Calibri" panose="020F0502020204030204" pitchFamily="34" charset="0"/>
                <a:cs typeface="Calibri" panose="020F0502020204030204" pitchFamily="34" charset="0"/>
              </a:rPr>
              <a:t>10% &lt; x &lt; 25%</a:t>
            </a:r>
          </a:p>
        </p:txBody>
      </p:sp>
      <p:sp>
        <p:nvSpPr>
          <p:cNvPr id="94" name="TextBox 93">
            <a:extLst>
              <a:ext uri="{FF2B5EF4-FFF2-40B4-BE49-F238E27FC236}">
                <a16:creationId xmlns:a16="http://schemas.microsoft.com/office/drawing/2014/main" id="{24BB72E0-4ACB-4E3D-B845-3F3467581C76}"/>
              </a:ext>
            </a:extLst>
          </p:cNvPr>
          <p:cNvSpPr txBox="1"/>
          <p:nvPr/>
        </p:nvSpPr>
        <p:spPr>
          <a:xfrm>
            <a:off x="2414872" y="1675338"/>
            <a:ext cx="504819" cy="276999"/>
          </a:xfrm>
          <a:prstGeom prst="rect">
            <a:avLst/>
          </a:prstGeom>
          <a:noFill/>
        </p:spPr>
        <p:txBody>
          <a:bodyPr wrap="square" lIns="0" tIns="0" rIns="0" bIns="0" rtlCol="0">
            <a:spAutoFit/>
          </a:bodyPr>
          <a:lstStyle/>
          <a:p>
            <a:r>
              <a:rPr lang="en-US" sz="900" dirty="0">
                <a:latin typeface="Calibri" panose="020F0502020204030204" pitchFamily="34" charset="0"/>
                <a:cs typeface="Calibri" panose="020F0502020204030204" pitchFamily="34" charset="0"/>
              </a:rPr>
              <a:t>HIGH &gt;25%</a:t>
            </a:r>
          </a:p>
        </p:txBody>
      </p:sp>
      <p:sp>
        <p:nvSpPr>
          <p:cNvPr id="95" name="Google Shape;86;p1">
            <a:extLst>
              <a:ext uri="{FF2B5EF4-FFF2-40B4-BE49-F238E27FC236}">
                <a16:creationId xmlns:a16="http://schemas.microsoft.com/office/drawing/2014/main" id="{029BAF24-6657-41C0-8A20-2FF967732DE6}"/>
              </a:ext>
            </a:extLst>
          </p:cNvPr>
          <p:cNvSpPr/>
          <p:nvPr/>
        </p:nvSpPr>
        <p:spPr>
          <a:xfrm>
            <a:off x="3150745" y="260927"/>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sp>
        <p:nvSpPr>
          <p:cNvPr id="96" name="Google Shape;86;p1">
            <a:extLst>
              <a:ext uri="{FF2B5EF4-FFF2-40B4-BE49-F238E27FC236}">
                <a16:creationId xmlns:a16="http://schemas.microsoft.com/office/drawing/2014/main" id="{0FFD9D8A-24EC-480E-BE64-643C2CA86FDB}"/>
              </a:ext>
            </a:extLst>
          </p:cNvPr>
          <p:cNvSpPr/>
          <p:nvPr/>
        </p:nvSpPr>
        <p:spPr>
          <a:xfrm>
            <a:off x="2829088" y="3936961"/>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97" name="Connector: Elbow 96">
            <a:extLst>
              <a:ext uri="{FF2B5EF4-FFF2-40B4-BE49-F238E27FC236}">
                <a16:creationId xmlns:a16="http://schemas.microsoft.com/office/drawing/2014/main" id="{B52FBBA6-979C-44D1-A1FA-322755DAAC95}"/>
              </a:ext>
            </a:extLst>
          </p:cNvPr>
          <p:cNvCxnSpPr>
            <a:stCxn id="96" idx="1"/>
            <a:endCxn id="83" idx="2"/>
          </p:cNvCxnSpPr>
          <p:nvPr/>
        </p:nvCxnSpPr>
        <p:spPr>
          <a:xfrm rot="10800000">
            <a:off x="2292228" y="3575971"/>
            <a:ext cx="536860" cy="674316"/>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Google Shape;86;p1">
            <a:extLst>
              <a:ext uri="{FF2B5EF4-FFF2-40B4-BE49-F238E27FC236}">
                <a16:creationId xmlns:a16="http://schemas.microsoft.com/office/drawing/2014/main" id="{05200424-3E4B-460C-A203-C491094BDBC8}"/>
              </a:ext>
            </a:extLst>
          </p:cNvPr>
          <p:cNvSpPr/>
          <p:nvPr/>
        </p:nvSpPr>
        <p:spPr>
          <a:xfrm>
            <a:off x="3432766" y="2075702"/>
            <a:ext cx="1128084" cy="626651"/>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Update RAID sheet – add severity, mitigation, and contingency</a:t>
            </a:r>
          </a:p>
        </p:txBody>
      </p:sp>
      <p:cxnSp>
        <p:nvCxnSpPr>
          <p:cNvPr id="99" name="Google Shape;85;p1">
            <a:extLst>
              <a:ext uri="{FF2B5EF4-FFF2-40B4-BE49-F238E27FC236}">
                <a16:creationId xmlns:a16="http://schemas.microsoft.com/office/drawing/2014/main" id="{8230E1CB-043A-43A8-8696-CE24D0F2B812}"/>
              </a:ext>
            </a:extLst>
          </p:cNvPr>
          <p:cNvCxnSpPr>
            <a:cxnSpLocks/>
            <a:stCxn id="101" idx="1"/>
            <a:endCxn id="95" idx="3"/>
          </p:cNvCxnSpPr>
          <p:nvPr/>
        </p:nvCxnSpPr>
        <p:spPr>
          <a:xfrm flipH="1" flipV="1">
            <a:off x="4278829" y="574253"/>
            <a:ext cx="479908" cy="37241"/>
          </a:xfrm>
          <a:prstGeom prst="straightConnector1">
            <a:avLst/>
          </a:prstGeom>
          <a:noFill/>
          <a:ln w="9525" cap="flat" cmpd="sng">
            <a:solidFill>
              <a:schemeClr val="bg1"/>
            </a:solidFill>
            <a:prstDash val="solid"/>
            <a:miter lim="800000"/>
            <a:headEnd type="none" w="sm" len="sm"/>
            <a:tailEnd type="none" w="sm" len="sm"/>
          </a:ln>
        </p:spPr>
      </p:cxnSp>
      <p:sp>
        <p:nvSpPr>
          <p:cNvPr id="100" name="Google Shape;86;p1">
            <a:extLst>
              <a:ext uri="{FF2B5EF4-FFF2-40B4-BE49-F238E27FC236}">
                <a16:creationId xmlns:a16="http://schemas.microsoft.com/office/drawing/2014/main" id="{CCFA8BCE-4943-43AC-897B-A7E8AAAC842B}"/>
              </a:ext>
            </a:extLst>
          </p:cNvPr>
          <p:cNvSpPr/>
          <p:nvPr/>
        </p:nvSpPr>
        <p:spPr>
          <a:xfrm>
            <a:off x="6264401" y="272088"/>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Allocate additional 25% of necessary resources to task</a:t>
            </a:r>
          </a:p>
        </p:txBody>
      </p:sp>
      <p:sp>
        <p:nvSpPr>
          <p:cNvPr id="101" name="Google Shape;86;p1">
            <a:extLst>
              <a:ext uri="{FF2B5EF4-FFF2-40B4-BE49-F238E27FC236}">
                <a16:creationId xmlns:a16="http://schemas.microsoft.com/office/drawing/2014/main" id="{E4410876-886E-4079-A23F-A034168ED1CF}"/>
              </a:ext>
            </a:extLst>
          </p:cNvPr>
          <p:cNvSpPr/>
          <p:nvPr/>
        </p:nvSpPr>
        <p:spPr>
          <a:xfrm>
            <a:off x="4758737" y="298168"/>
            <a:ext cx="1128084" cy="626651"/>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cxnSp>
        <p:nvCxnSpPr>
          <p:cNvPr id="102" name="Google Shape;85;p1">
            <a:extLst>
              <a:ext uri="{FF2B5EF4-FFF2-40B4-BE49-F238E27FC236}">
                <a16:creationId xmlns:a16="http://schemas.microsoft.com/office/drawing/2014/main" id="{D09DA53E-2A8A-4D62-9CF6-328FC3F4E49F}"/>
              </a:ext>
            </a:extLst>
          </p:cNvPr>
          <p:cNvCxnSpPr>
            <a:cxnSpLocks/>
            <a:stCxn id="100" idx="1"/>
            <a:endCxn id="101" idx="3"/>
          </p:cNvCxnSpPr>
          <p:nvPr/>
        </p:nvCxnSpPr>
        <p:spPr>
          <a:xfrm flipH="1">
            <a:off x="5886821" y="585414"/>
            <a:ext cx="377580" cy="26080"/>
          </a:xfrm>
          <a:prstGeom prst="straightConnector1">
            <a:avLst/>
          </a:prstGeom>
          <a:noFill/>
          <a:ln w="9525" cap="flat" cmpd="sng">
            <a:solidFill>
              <a:schemeClr val="bg1"/>
            </a:solidFill>
            <a:prstDash val="solid"/>
            <a:miter lim="800000"/>
            <a:headEnd type="none" w="sm" len="sm"/>
            <a:tailEnd type="none" w="sm" len="sm"/>
          </a:ln>
        </p:spPr>
      </p:cxnSp>
      <p:cxnSp>
        <p:nvCxnSpPr>
          <p:cNvPr id="103" name="Google Shape;85;p1">
            <a:extLst>
              <a:ext uri="{FF2B5EF4-FFF2-40B4-BE49-F238E27FC236}">
                <a16:creationId xmlns:a16="http://schemas.microsoft.com/office/drawing/2014/main" id="{4C828E02-D1E0-4E94-8166-02DD7AD9EC50}"/>
              </a:ext>
            </a:extLst>
          </p:cNvPr>
          <p:cNvCxnSpPr>
            <a:cxnSpLocks/>
            <a:stCxn id="104" idx="1"/>
            <a:endCxn id="100" idx="3"/>
          </p:cNvCxnSpPr>
          <p:nvPr/>
        </p:nvCxnSpPr>
        <p:spPr>
          <a:xfrm flipH="1">
            <a:off x="7392485" y="585414"/>
            <a:ext cx="168852" cy="0"/>
          </a:xfrm>
          <a:prstGeom prst="straightConnector1">
            <a:avLst/>
          </a:prstGeom>
          <a:noFill/>
          <a:ln w="9525" cap="flat" cmpd="sng">
            <a:solidFill>
              <a:schemeClr val="bg1"/>
            </a:solidFill>
            <a:prstDash val="solid"/>
            <a:miter lim="800000"/>
            <a:headEnd type="none" w="sm" len="sm"/>
            <a:tailEnd type="none" w="sm" len="sm"/>
          </a:ln>
        </p:spPr>
      </p:cxnSp>
      <p:sp>
        <p:nvSpPr>
          <p:cNvPr id="104" name="Google Shape;86;p1">
            <a:extLst>
              <a:ext uri="{FF2B5EF4-FFF2-40B4-BE49-F238E27FC236}">
                <a16:creationId xmlns:a16="http://schemas.microsoft.com/office/drawing/2014/main" id="{AFBCBE11-4B5F-4760-8D4B-1262A17A5BB8}"/>
              </a:ext>
            </a:extLst>
          </p:cNvPr>
          <p:cNvSpPr/>
          <p:nvPr/>
        </p:nvSpPr>
        <p:spPr>
          <a:xfrm>
            <a:off x="7561337" y="168925"/>
            <a:ext cx="1128084" cy="832977"/>
          </a:xfrm>
          <a:prstGeom prst="roundRect">
            <a:avLst>
              <a:gd name="adj" fmla="val 16667"/>
            </a:avLst>
          </a:prstGeom>
          <a:solidFill>
            <a:schemeClr val="accent1">
              <a:lumMod val="40000"/>
              <a:lumOff val="60000"/>
            </a:schemeClr>
          </a:solidFill>
          <a:ln w="12700" cap="flat" cmpd="sng">
            <a:solidFill>
              <a:srgbClr val="FF00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weekly to monitor the development of the risk</a:t>
            </a:r>
          </a:p>
        </p:txBody>
      </p:sp>
      <p:cxnSp>
        <p:nvCxnSpPr>
          <p:cNvPr id="105" name="Google Shape;85;p1">
            <a:extLst>
              <a:ext uri="{FF2B5EF4-FFF2-40B4-BE49-F238E27FC236}">
                <a16:creationId xmlns:a16="http://schemas.microsoft.com/office/drawing/2014/main" id="{74E01479-D7A3-4699-8D78-563CA2BC231E}"/>
              </a:ext>
            </a:extLst>
          </p:cNvPr>
          <p:cNvCxnSpPr>
            <a:cxnSpLocks/>
            <a:stCxn id="107" idx="1"/>
            <a:endCxn id="98" idx="3"/>
          </p:cNvCxnSpPr>
          <p:nvPr/>
        </p:nvCxnSpPr>
        <p:spPr>
          <a:xfrm flipH="1">
            <a:off x="4560850" y="2352226"/>
            <a:ext cx="322599" cy="36802"/>
          </a:xfrm>
          <a:prstGeom prst="straightConnector1">
            <a:avLst/>
          </a:prstGeom>
          <a:noFill/>
          <a:ln w="9525" cap="flat" cmpd="sng">
            <a:solidFill>
              <a:schemeClr val="bg1"/>
            </a:solidFill>
            <a:prstDash val="solid"/>
            <a:miter lim="800000"/>
            <a:headEnd type="none" w="sm" len="sm"/>
            <a:tailEnd type="none" w="sm" len="sm"/>
          </a:ln>
        </p:spPr>
      </p:cxnSp>
      <p:sp>
        <p:nvSpPr>
          <p:cNvPr id="107" name="Google Shape;86;p1">
            <a:extLst>
              <a:ext uri="{FF2B5EF4-FFF2-40B4-BE49-F238E27FC236}">
                <a16:creationId xmlns:a16="http://schemas.microsoft.com/office/drawing/2014/main" id="{3E904116-4573-4732-9A53-6A39BFE5D37E}"/>
              </a:ext>
            </a:extLst>
          </p:cNvPr>
          <p:cNvSpPr/>
          <p:nvPr/>
        </p:nvSpPr>
        <p:spPr>
          <a:xfrm>
            <a:off x="4883449" y="2038900"/>
            <a:ext cx="1128084" cy="626651"/>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sp>
        <p:nvSpPr>
          <p:cNvPr id="108" name="Google Shape;86;p1">
            <a:extLst>
              <a:ext uri="{FF2B5EF4-FFF2-40B4-BE49-F238E27FC236}">
                <a16:creationId xmlns:a16="http://schemas.microsoft.com/office/drawing/2014/main" id="{20E3F9E7-FE4E-48E1-B7A3-EFE172D18C88}"/>
              </a:ext>
            </a:extLst>
          </p:cNvPr>
          <p:cNvSpPr/>
          <p:nvPr/>
        </p:nvSpPr>
        <p:spPr>
          <a:xfrm>
            <a:off x="4176699" y="3896502"/>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Edit PMP to account for change in scope</a:t>
            </a:r>
          </a:p>
        </p:txBody>
      </p:sp>
      <p:cxnSp>
        <p:nvCxnSpPr>
          <p:cNvPr id="109" name="Google Shape;85;p1">
            <a:extLst>
              <a:ext uri="{FF2B5EF4-FFF2-40B4-BE49-F238E27FC236}">
                <a16:creationId xmlns:a16="http://schemas.microsoft.com/office/drawing/2014/main" id="{3DB65F78-F3D7-4642-841C-A0300DE3C0B2}"/>
              </a:ext>
            </a:extLst>
          </p:cNvPr>
          <p:cNvCxnSpPr>
            <a:cxnSpLocks/>
            <a:stCxn id="108" idx="1"/>
            <a:endCxn id="96" idx="3"/>
          </p:cNvCxnSpPr>
          <p:nvPr/>
        </p:nvCxnSpPr>
        <p:spPr>
          <a:xfrm flipH="1">
            <a:off x="3957172" y="4209828"/>
            <a:ext cx="219527" cy="40459"/>
          </a:xfrm>
          <a:prstGeom prst="straightConnector1">
            <a:avLst/>
          </a:prstGeom>
          <a:noFill/>
          <a:ln w="9525" cap="flat" cmpd="sng">
            <a:solidFill>
              <a:schemeClr val="bg1"/>
            </a:solidFill>
            <a:prstDash val="solid"/>
            <a:miter lim="800000"/>
            <a:headEnd type="none" w="sm" len="sm"/>
            <a:tailEnd type="none" w="sm" len="sm"/>
          </a:ln>
        </p:spPr>
      </p:cxnSp>
      <p:cxnSp>
        <p:nvCxnSpPr>
          <p:cNvPr id="111" name="Google Shape;85;p1">
            <a:extLst>
              <a:ext uri="{FF2B5EF4-FFF2-40B4-BE49-F238E27FC236}">
                <a16:creationId xmlns:a16="http://schemas.microsoft.com/office/drawing/2014/main" id="{2B623A97-9810-4622-8908-C451FE97085F}"/>
              </a:ext>
            </a:extLst>
          </p:cNvPr>
          <p:cNvCxnSpPr>
            <a:cxnSpLocks/>
            <a:stCxn id="112" idx="1"/>
            <a:endCxn id="107" idx="3"/>
          </p:cNvCxnSpPr>
          <p:nvPr/>
        </p:nvCxnSpPr>
        <p:spPr>
          <a:xfrm flipH="1">
            <a:off x="6011533" y="2288258"/>
            <a:ext cx="166135" cy="63968"/>
          </a:xfrm>
          <a:prstGeom prst="straightConnector1">
            <a:avLst/>
          </a:prstGeom>
          <a:noFill/>
          <a:ln w="9525" cap="flat" cmpd="sng">
            <a:solidFill>
              <a:schemeClr val="bg1"/>
            </a:solidFill>
            <a:prstDash val="solid"/>
            <a:miter lim="800000"/>
            <a:headEnd type="none" w="sm" len="sm"/>
            <a:tailEnd type="none" w="sm" len="sm"/>
          </a:ln>
        </p:spPr>
      </p:cxnSp>
      <p:sp>
        <p:nvSpPr>
          <p:cNvPr id="112" name="Google Shape;86;p1">
            <a:extLst>
              <a:ext uri="{FF2B5EF4-FFF2-40B4-BE49-F238E27FC236}">
                <a16:creationId xmlns:a16="http://schemas.microsoft.com/office/drawing/2014/main" id="{4D561C5E-AA82-43BD-B88B-54F47D295111}"/>
              </a:ext>
            </a:extLst>
          </p:cNvPr>
          <p:cNvSpPr/>
          <p:nvPr/>
        </p:nvSpPr>
        <p:spPr>
          <a:xfrm>
            <a:off x="6177668" y="1791992"/>
            <a:ext cx="1128084" cy="992532"/>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come in on weekends to make up for additional work</a:t>
            </a:r>
          </a:p>
        </p:txBody>
      </p:sp>
      <p:cxnSp>
        <p:nvCxnSpPr>
          <p:cNvPr id="113" name="Google Shape;85;p1">
            <a:extLst>
              <a:ext uri="{FF2B5EF4-FFF2-40B4-BE49-F238E27FC236}">
                <a16:creationId xmlns:a16="http://schemas.microsoft.com/office/drawing/2014/main" id="{3B183DCF-6C30-4760-A5A4-F1E6B12D5EB6}"/>
              </a:ext>
            </a:extLst>
          </p:cNvPr>
          <p:cNvCxnSpPr>
            <a:cxnSpLocks/>
            <a:stCxn id="114" idx="1"/>
            <a:endCxn id="112" idx="3"/>
          </p:cNvCxnSpPr>
          <p:nvPr/>
        </p:nvCxnSpPr>
        <p:spPr>
          <a:xfrm flipH="1" flipV="1">
            <a:off x="7305752" y="2288258"/>
            <a:ext cx="237199" cy="12173"/>
          </a:xfrm>
          <a:prstGeom prst="straightConnector1">
            <a:avLst/>
          </a:prstGeom>
          <a:noFill/>
          <a:ln w="9525" cap="flat" cmpd="sng">
            <a:solidFill>
              <a:schemeClr val="bg1"/>
            </a:solidFill>
            <a:prstDash val="solid"/>
            <a:miter lim="800000"/>
            <a:headEnd type="none" w="sm" len="sm"/>
            <a:tailEnd type="none" w="sm" len="sm"/>
          </a:ln>
        </p:spPr>
      </p:cxnSp>
      <p:sp>
        <p:nvSpPr>
          <p:cNvPr id="114" name="Google Shape;86;p1">
            <a:extLst>
              <a:ext uri="{FF2B5EF4-FFF2-40B4-BE49-F238E27FC236}">
                <a16:creationId xmlns:a16="http://schemas.microsoft.com/office/drawing/2014/main" id="{8DDBF9FA-0019-42BB-A95C-5496683B2984}"/>
              </a:ext>
            </a:extLst>
          </p:cNvPr>
          <p:cNvSpPr/>
          <p:nvPr/>
        </p:nvSpPr>
        <p:spPr>
          <a:xfrm>
            <a:off x="7542951" y="1749498"/>
            <a:ext cx="1128084" cy="1101866"/>
          </a:xfrm>
          <a:prstGeom prst="roundRect">
            <a:avLst>
              <a:gd name="adj" fmla="val 16667"/>
            </a:avLst>
          </a:prstGeom>
          <a:solidFill>
            <a:schemeClr val="accent1">
              <a:lumMod val="40000"/>
              <a:lumOff val="60000"/>
            </a:schemeClr>
          </a:solidFill>
          <a:ln w="12700" cap="flat" cmpd="sng">
            <a:solidFill>
              <a:srgbClr val="FFFF0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bi-weekly to monitor development of risk</a:t>
            </a:r>
          </a:p>
        </p:txBody>
      </p:sp>
      <p:sp>
        <p:nvSpPr>
          <p:cNvPr id="115" name="Google Shape;86;p1">
            <a:extLst>
              <a:ext uri="{FF2B5EF4-FFF2-40B4-BE49-F238E27FC236}">
                <a16:creationId xmlns:a16="http://schemas.microsoft.com/office/drawing/2014/main" id="{5A056F98-BCCC-4565-ABDB-FC8BAF939FA7}"/>
              </a:ext>
            </a:extLst>
          </p:cNvPr>
          <p:cNvSpPr/>
          <p:nvPr/>
        </p:nvSpPr>
        <p:spPr>
          <a:xfrm>
            <a:off x="5532735" y="3842867"/>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spend 2 hours overtime on weekdays to account for additional work</a:t>
            </a:r>
          </a:p>
        </p:txBody>
      </p:sp>
      <p:cxnSp>
        <p:nvCxnSpPr>
          <p:cNvPr id="116" name="Google Shape;85;p1">
            <a:extLst>
              <a:ext uri="{FF2B5EF4-FFF2-40B4-BE49-F238E27FC236}">
                <a16:creationId xmlns:a16="http://schemas.microsoft.com/office/drawing/2014/main" id="{A80BA8ED-9755-4856-9C6D-6C04E9F5B8CD}"/>
              </a:ext>
            </a:extLst>
          </p:cNvPr>
          <p:cNvCxnSpPr>
            <a:cxnSpLocks/>
            <a:stCxn id="115" idx="1"/>
            <a:endCxn id="108" idx="3"/>
          </p:cNvCxnSpPr>
          <p:nvPr/>
        </p:nvCxnSpPr>
        <p:spPr>
          <a:xfrm flipH="1">
            <a:off x="5304783" y="4156193"/>
            <a:ext cx="227952" cy="53635"/>
          </a:xfrm>
          <a:prstGeom prst="straightConnector1">
            <a:avLst/>
          </a:prstGeom>
          <a:noFill/>
          <a:ln w="9525" cap="flat" cmpd="sng">
            <a:solidFill>
              <a:schemeClr val="bg1"/>
            </a:solidFill>
            <a:prstDash val="solid"/>
            <a:miter lim="800000"/>
            <a:headEnd type="none" w="sm" len="sm"/>
            <a:tailEnd type="none" w="sm" len="sm"/>
          </a:ln>
        </p:spPr>
      </p:cxnSp>
      <p:sp>
        <p:nvSpPr>
          <p:cNvPr id="117" name="Google Shape;86;p1">
            <a:extLst>
              <a:ext uri="{FF2B5EF4-FFF2-40B4-BE49-F238E27FC236}">
                <a16:creationId xmlns:a16="http://schemas.microsoft.com/office/drawing/2014/main" id="{42762812-560F-4B5C-9AC1-4B2A9DD8DBB4}"/>
              </a:ext>
            </a:extLst>
          </p:cNvPr>
          <p:cNvSpPr/>
          <p:nvPr/>
        </p:nvSpPr>
        <p:spPr>
          <a:xfrm>
            <a:off x="6934308" y="3855485"/>
            <a:ext cx="1128084" cy="626651"/>
          </a:xfrm>
          <a:prstGeom prst="roundRect">
            <a:avLst>
              <a:gd name="adj" fmla="val 16667"/>
            </a:avLst>
          </a:prstGeom>
          <a:solidFill>
            <a:schemeClr val="accent1">
              <a:lumMod val="40000"/>
              <a:lumOff val="60000"/>
            </a:schemeClr>
          </a:solidFill>
          <a:ln w="12700" cap="flat" cmpd="sng">
            <a:solidFill>
              <a:srgbClr val="92D050"/>
            </a:solidFill>
            <a:prstDash val="solid"/>
            <a:miter lim="800000"/>
            <a:headEnd type="none" w="sm" len="sm"/>
            <a:tailEnd type="none" w="sm" len="sm"/>
          </a:ln>
        </p:spPr>
        <p:txBody>
          <a:bodyPr spcFirstLastPara="1" wrap="square" lIns="0" tIns="0" rIns="0" bIns="0" anchor="ctr" anchorCtr="0">
            <a:noAutofit/>
          </a:bodyPr>
          <a:lstStyle/>
          <a:p>
            <a:pPr algn="ctr"/>
            <a:r>
              <a:rPr lang="en-US" sz="1000" b="1" dirty="0">
                <a:solidFill>
                  <a:schemeClr val="tx1"/>
                </a:solidFill>
                <a:latin typeface="Calibri" panose="020F0502020204030204" pitchFamily="34" charset="0"/>
                <a:cs typeface="Calibri" panose="020F0502020204030204" pitchFamily="34" charset="0"/>
              </a:rPr>
              <a:t>Have working team email PM updates monthly to monitor development of risk</a:t>
            </a:r>
          </a:p>
        </p:txBody>
      </p:sp>
      <p:cxnSp>
        <p:nvCxnSpPr>
          <p:cNvPr id="118" name="Google Shape;85;p1">
            <a:extLst>
              <a:ext uri="{FF2B5EF4-FFF2-40B4-BE49-F238E27FC236}">
                <a16:creationId xmlns:a16="http://schemas.microsoft.com/office/drawing/2014/main" id="{BA16A4F2-4A8D-4DEE-BC2B-75E39E77BF0D}"/>
              </a:ext>
            </a:extLst>
          </p:cNvPr>
          <p:cNvCxnSpPr>
            <a:cxnSpLocks/>
            <a:stCxn id="117" idx="1"/>
            <a:endCxn id="115" idx="3"/>
          </p:cNvCxnSpPr>
          <p:nvPr/>
        </p:nvCxnSpPr>
        <p:spPr>
          <a:xfrm flipH="1" flipV="1">
            <a:off x="6660819" y="4156193"/>
            <a:ext cx="273489" cy="12618"/>
          </a:xfrm>
          <a:prstGeom prst="straightConnector1">
            <a:avLst/>
          </a:prstGeom>
          <a:noFill/>
          <a:ln w="9525" cap="flat" cmpd="sng">
            <a:solidFill>
              <a:schemeClr val="bg1"/>
            </a:solidFill>
            <a:prstDash val="solid"/>
            <a:miter lim="800000"/>
            <a:headEnd type="none" w="sm" len="sm"/>
            <a:tailEnd type="none" w="sm" len="sm"/>
          </a:ln>
        </p:spPr>
      </p:cxnSp>
      <p:cxnSp>
        <p:nvCxnSpPr>
          <p:cNvPr id="120" name="Google Shape;85;p1">
            <a:extLst>
              <a:ext uri="{FF2B5EF4-FFF2-40B4-BE49-F238E27FC236}">
                <a16:creationId xmlns:a16="http://schemas.microsoft.com/office/drawing/2014/main" id="{1555BCC7-7E10-4C35-BDCD-51805F9078B9}"/>
              </a:ext>
            </a:extLst>
          </p:cNvPr>
          <p:cNvCxnSpPr>
            <a:cxnSpLocks/>
            <a:stCxn id="114" idx="3"/>
          </p:cNvCxnSpPr>
          <p:nvPr/>
        </p:nvCxnSpPr>
        <p:spPr>
          <a:xfrm flipV="1">
            <a:off x="8671035" y="2288259"/>
            <a:ext cx="221505" cy="12172"/>
          </a:xfrm>
          <a:prstGeom prst="straightConnector1">
            <a:avLst/>
          </a:prstGeom>
          <a:noFill/>
          <a:ln w="9525" cap="flat" cmpd="sng">
            <a:solidFill>
              <a:schemeClr val="bg1"/>
            </a:solidFill>
            <a:prstDash val="solid"/>
            <a:miter lim="800000"/>
            <a:headEnd type="none" w="sm" len="sm"/>
            <a:tailEnd type="none" w="sm" len="sm"/>
          </a:ln>
        </p:spPr>
      </p:cxnSp>
      <p:cxnSp>
        <p:nvCxnSpPr>
          <p:cNvPr id="121" name="Google Shape;85;p1">
            <a:extLst>
              <a:ext uri="{FF2B5EF4-FFF2-40B4-BE49-F238E27FC236}">
                <a16:creationId xmlns:a16="http://schemas.microsoft.com/office/drawing/2014/main" id="{0B842692-86DC-4607-BCCF-AA259B656DC9}"/>
              </a:ext>
            </a:extLst>
          </p:cNvPr>
          <p:cNvCxnSpPr>
            <a:cxnSpLocks/>
            <a:endCxn id="117" idx="3"/>
          </p:cNvCxnSpPr>
          <p:nvPr/>
        </p:nvCxnSpPr>
        <p:spPr>
          <a:xfrm flipH="1">
            <a:off x="8062392" y="4129385"/>
            <a:ext cx="769351" cy="39426"/>
          </a:xfrm>
          <a:prstGeom prst="straightConnector1">
            <a:avLst/>
          </a:prstGeom>
          <a:noFill/>
          <a:ln w="9525" cap="flat" cmpd="sng">
            <a:solidFill>
              <a:schemeClr val="bg1"/>
            </a:solidFill>
            <a:prstDash val="solid"/>
            <a:miter lim="800000"/>
            <a:headEnd type="none" w="sm" len="sm"/>
            <a:tailEnd type="none" w="sm" len="sm"/>
          </a:ln>
        </p:spPr>
      </p:cxnSp>
      <p:cxnSp>
        <p:nvCxnSpPr>
          <p:cNvPr id="123" name="Straight Arrow Connector 122">
            <a:extLst>
              <a:ext uri="{FF2B5EF4-FFF2-40B4-BE49-F238E27FC236}">
                <a16:creationId xmlns:a16="http://schemas.microsoft.com/office/drawing/2014/main" id="{28821C89-E307-4721-9B03-42DA2A685FBE}"/>
              </a:ext>
            </a:extLst>
          </p:cNvPr>
          <p:cNvCxnSpPr>
            <a:cxnSpLocks/>
            <a:endCxn id="76" idx="3"/>
          </p:cNvCxnSpPr>
          <p:nvPr/>
        </p:nvCxnSpPr>
        <p:spPr>
          <a:xfrm flipH="1">
            <a:off x="1214570" y="4741827"/>
            <a:ext cx="7567217" cy="110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Google Shape;85;p1">
            <a:extLst>
              <a:ext uri="{FF2B5EF4-FFF2-40B4-BE49-F238E27FC236}">
                <a16:creationId xmlns:a16="http://schemas.microsoft.com/office/drawing/2014/main" id="{AED4C0E4-10AD-4D7C-8C40-B86DBA8B65B6}"/>
              </a:ext>
            </a:extLst>
          </p:cNvPr>
          <p:cNvCxnSpPr>
            <a:cxnSpLocks/>
          </p:cNvCxnSpPr>
          <p:nvPr/>
        </p:nvCxnSpPr>
        <p:spPr>
          <a:xfrm flipH="1">
            <a:off x="8770620" y="575666"/>
            <a:ext cx="209568" cy="4166370"/>
          </a:xfrm>
          <a:prstGeom prst="straightConnector1">
            <a:avLst/>
          </a:prstGeom>
          <a:noFill/>
          <a:ln w="9525" cap="flat" cmpd="sng">
            <a:solidFill>
              <a:schemeClr val="bg1"/>
            </a:solidFill>
            <a:prstDash val="solid"/>
            <a:miter lim="800000"/>
            <a:headEnd type="none" w="sm" len="sm"/>
            <a:tailEnd type="none" w="sm" len="sm"/>
          </a:ln>
        </p:spPr>
      </p:cxnSp>
      <p:cxnSp>
        <p:nvCxnSpPr>
          <p:cNvPr id="213" name="Google Shape;85;p1">
            <a:extLst>
              <a:ext uri="{FF2B5EF4-FFF2-40B4-BE49-F238E27FC236}">
                <a16:creationId xmlns:a16="http://schemas.microsoft.com/office/drawing/2014/main" id="{B238228E-B78A-4398-B376-9F00BF0CE35E}"/>
              </a:ext>
            </a:extLst>
          </p:cNvPr>
          <p:cNvCxnSpPr>
            <a:cxnSpLocks/>
            <a:endCxn id="104" idx="3"/>
          </p:cNvCxnSpPr>
          <p:nvPr/>
        </p:nvCxnSpPr>
        <p:spPr>
          <a:xfrm flipH="1" flipV="1">
            <a:off x="8689421" y="585414"/>
            <a:ext cx="294722" cy="7459"/>
          </a:xfrm>
          <a:prstGeom prst="straightConnector1">
            <a:avLst/>
          </a:prstGeom>
          <a:noFill/>
          <a:ln w="9525" cap="flat" cmpd="sng">
            <a:solidFill>
              <a:schemeClr val="bg1"/>
            </a:solidFill>
            <a:prstDash val="solid"/>
            <a:miter lim="800000"/>
            <a:headEnd type="none" w="sm" len="sm"/>
            <a:tailEnd type="none" w="sm" len="sm"/>
          </a:ln>
        </p:spPr>
      </p:cxnSp>
    </p:spTree>
    <p:extLst>
      <p:ext uri="{BB962C8B-B14F-4D97-AF65-F5344CB8AC3E}">
        <p14:creationId xmlns:p14="http://schemas.microsoft.com/office/powerpoint/2010/main" val="1365928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B7D280-4B3C-4C10-93AF-B676A4A03275}"/>
              </a:ext>
            </a:extLst>
          </p:cNvPr>
          <p:cNvSpPr>
            <a:spLocks noGrp="1"/>
          </p:cNvSpPr>
          <p:nvPr>
            <p:ph type="title"/>
          </p:nvPr>
        </p:nvSpPr>
        <p:spPr>
          <a:xfrm>
            <a:off x="-117764" y="-71308"/>
            <a:ext cx="3818709" cy="838800"/>
          </a:xfrm>
        </p:spPr>
        <p:txBody>
          <a:bodyPr/>
          <a:lstStyle/>
          <a:p>
            <a:r>
              <a:rPr lang="en-US" sz="4800" dirty="0"/>
              <a:t>RMP Table</a:t>
            </a:r>
          </a:p>
        </p:txBody>
      </p:sp>
      <p:graphicFrame>
        <p:nvGraphicFramePr>
          <p:cNvPr id="2" name="Table 1">
            <a:extLst>
              <a:ext uri="{FF2B5EF4-FFF2-40B4-BE49-F238E27FC236}">
                <a16:creationId xmlns:a16="http://schemas.microsoft.com/office/drawing/2014/main" id="{35EAF21D-76DA-40B2-8164-3C1F30392D44}"/>
              </a:ext>
            </a:extLst>
          </p:cNvPr>
          <p:cNvGraphicFramePr>
            <a:graphicFrameLocks noGrp="1"/>
          </p:cNvGraphicFramePr>
          <p:nvPr>
            <p:extLst>
              <p:ext uri="{D42A27DB-BD31-4B8C-83A1-F6EECF244321}">
                <p14:modId xmlns:p14="http://schemas.microsoft.com/office/powerpoint/2010/main" val="4020967221"/>
              </p:ext>
            </p:extLst>
          </p:nvPr>
        </p:nvGraphicFramePr>
        <p:xfrm>
          <a:off x="0" y="581646"/>
          <a:ext cx="9144000" cy="4574273"/>
        </p:xfrm>
        <a:graphic>
          <a:graphicData uri="http://schemas.openxmlformats.org/drawingml/2006/table">
            <a:tbl>
              <a:tblPr>
                <a:tableStyleId>{5C22544A-7EE6-4342-B048-85BDC9FD1C3A}</a:tableStyleId>
              </a:tblPr>
              <a:tblGrid>
                <a:gridCol w="4572000">
                  <a:extLst>
                    <a:ext uri="{9D8B030D-6E8A-4147-A177-3AD203B41FA5}">
                      <a16:colId xmlns:a16="http://schemas.microsoft.com/office/drawing/2014/main" val="2363807670"/>
                    </a:ext>
                  </a:extLst>
                </a:gridCol>
                <a:gridCol w="4572000">
                  <a:extLst>
                    <a:ext uri="{9D8B030D-6E8A-4147-A177-3AD203B41FA5}">
                      <a16:colId xmlns:a16="http://schemas.microsoft.com/office/drawing/2014/main" val="3001808191"/>
                    </a:ext>
                  </a:extLst>
                </a:gridCol>
              </a:tblGrid>
              <a:tr h="104194">
                <a:tc>
                  <a:txBody>
                    <a:bodyPr/>
                    <a:lstStyle/>
                    <a:p>
                      <a:pPr algn="ctr" fontAlgn="ctr"/>
                      <a:r>
                        <a:rPr lang="en-US" sz="900" u="none" strike="noStrike">
                          <a:effectLst/>
                        </a:rPr>
                        <a:t>Flow Step</a:t>
                      </a:r>
                      <a:endParaRPr lang="en-US" sz="900" b="1"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900" u="none" strike="noStrike">
                          <a:effectLst/>
                        </a:rPr>
                        <a:t>Flow Step</a:t>
                      </a:r>
                      <a:endParaRPr lang="en-US" sz="900" b="1"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470378008"/>
                  </a:ext>
                </a:extLst>
              </a:tr>
              <a:tr h="178618">
                <a:tc>
                  <a:txBody>
                    <a:bodyPr/>
                    <a:lstStyle/>
                    <a:p>
                      <a:pPr algn="ctr" fontAlgn="ctr"/>
                      <a:r>
                        <a:rPr lang="en-US" sz="700" u="none" strike="noStrike">
                          <a:effectLst/>
                        </a:rPr>
                        <a:t>Submit potential risk</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A risk is generated from a team member or project manager. Risk is forwarded to the project manager for further evaluation</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530526019"/>
                  </a:ext>
                </a:extLst>
              </a:tr>
              <a:tr h="238157">
                <a:tc>
                  <a:txBody>
                    <a:bodyPr/>
                    <a:lstStyle/>
                    <a:p>
                      <a:pPr algn="ctr" fontAlgn="ctr"/>
                      <a:r>
                        <a:rPr lang="en-US" sz="700" u="none" strike="noStrike">
                          <a:effectLst/>
                        </a:rPr>
                        <a:t>Project manager evaulation</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Project manager will look over the submitted risk and evaluate it to determine if the risk poses a threat to changing either the scope, budget, or schedule of the project overall</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826041764"/>
                  </a:ext>
                </a:extLst>
              </a:tr>
              <a:tr h="238157">
                <a:tc>
                  <a:txBody>
                    <a:bodyPr/>
                    <a:lstStyle/>
                    <a:p>
                      <a:pPr algn="ctr" fontAlgn="ctr"/>
                      <a:r>
                        <a:rPr lang="en-US" sz="700" u="none" strike="noStrike">
                          <a:effectLst/>
                        </a:rPr>
                        <a:t>Will it affect scope, budget, or schedule if it occurs?</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Project manager must determine if the submitted risk has the chance of changing the scope, budget, or schedule of the project in any way if it were to take place.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401895399"/>
                  </a:ext>
                </a:extLst>
              </a:tr>
              <a:tr h="357236">
                <a:tc>
                  <a:txBody>
                    <a:bodyPr/>
                    <a:lstStyle/>
                    <a:p>
                      <a:pPr algn="ctr" fontAlgn="ctr"/>
                      <a:r>
                        <a:rPr lang="en-US" sz="700" u="none" strike="noStrike">
                          <a:effectLst/>
                        </a:rPr>
                        <a:t>Not a risk</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The project manager has determined that the submitted risk cannot/will not affect the scope, budget, or schedule of the project in any form. If there scope, budget, or schedule is not affected, than the submitted risk is not actually a risk.</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2681771643"/>
                  </a:ext>
                </a:extLst>
              </a:tr>
              <a:tr h="238157">
                <a:tc>
                  <a:txBody>
                    <a:bodyPr/>
                    <a:lstStyle/>
                    <a:p>
                      <a:pPr algn="ctr" fontAlgn="ctr"/>
                      <a:r>
                        <a:rPr lang="en-US" sz="700" u="none" strike="noStrike">
                          <a:effectLst/>
                        </a:rPr>
                        <a:t>Tentatively place risk in RAID sheet</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List the risk in the RAID sheet but do not give it a severity rating yet. Project manager will gather more information about the risk and its owner(s) before filling out RAID sheet</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395904928"/>
                  </a:ext>
                </a:extLst>
              </a:tr>
              <a:tr h="357236">
                <a:tc>
                  <a:txBody>
                    <a:bodyPr/>
                    <a:lstStyle/>
                    <a:p>
                      <a:pPr algn="ctr" fontAlgn="ctr"/>
                      <a:r>
                        <a:rPr lang="en-US" sz="700" u="none" strike="noStrike">
                          <a:effectLst/>
                        </a:rPr>
                        <a:t>Set up meeting with person(s) who submitted risk</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Talk to the person who originally submitted the risk to get more details about the risk. In this meeting, get the following information: issues leading to risk creation, probability of risk occuring, cost impact of risk, schedule impact of risk, and scope impact of risk.</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3381325310"/>
                  </a:ext>
                </a:extLst>
              </a:tr>
              <a:tr h="416775">
                <a:tc>
                  <a:txBody>
                    <a:bodyPr/>
                    <a:lstStyle/>
                    <a:p>
                      <a:pPr algn="ctr" fontAlgn="ctr"/>
                      <a:r>
                        <a:rPr lang="en-US" sz="700" u="none" strike="noStrike">
                          <a:effectLst/>
                        </a:rPr>
                        <a:t>Set up meeting with team lead who leads the project phase in which the risk was detected</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Meeting with the appropriate team lead should include talking about the nature of the risk (schedule risk, budget risk, scope risk) and going over what strategies are being used to counteract the risk.  Team lead should provide an updated probability of the risk occuring, risk's impact on the budget, and scope change percentage.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49775571"/>
                  </a:ext>
                </a:extLst>
              </a:tr>
              <a:tr h="178618">
                <a:tc>
                  <a:txBody>
                    <a:bodyPr/>
                    <a:lstStyle/>
                    <a:p>
                      <a:pPr algn="ctr" rtl="0" fontAlgn="ctr"/>
                      <a:r>
                        <a:rPr lang="en-US" sz="700" u="none" strike="noStrike">
                          <a:effectLst/>
                        </a:rPr>
                        <a:t>Associate risk with specific project task</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Specify which task in the project schedule that the risk originates from and update RAID sheet with information</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29150069"/>
                  </a:ext>
                </a:extLst>
              </a:tr>
              <a:tr h="178618">
                <a:tc>
                  <a:txBody>
                    <a:bodyPr/>
                    <a:lstStyle/>
                    <a:p>
                      <a:pPr algn="ctr" fontAlgn="ctr"/>
                      <a:r>
                        <a:rPr lang="en-US" sz="700" u="none" strike="noStrike">
                          <a:effectLst/>
                        </a:rPr>
                        <a:t>Does task have schedule slack to compensate for risk delaying delivery?</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Project manager should determine whether or not the task that the risk is associated with is on the critical path according to the project schedule.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3395764440"/>
                  </a:ext>
                </a:extLst>
              </a:tr>
              <a:tr h="238157">
                <a:tc>
                  <a:txBody>
                    <a:bodyPr/>
                    <a:lstStyle/>
                    <a:p>
                      <a:pPr algn="ctr" fontAlgn="ctr"/>
                      <a:r>
                        <a:rPr lang="en-US" sz="700" u="none" strike="noStrike">
                          <a:effectLst/>
                        </a:rPr>
                        <a:t>Set up meeting with affected team to brainstorm solutions</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Get the team who is responsible for the at-risk task together and come up with mitigation plans that will resolve the risk before it becomes an issue.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3979946371"/>
                  </a:ext>
                </a:extLst>
              </a:tr>
              <a:tr h="178618">
                <a:tc>
                  <a:txBody>
                    <a:bodyPr/>
                    <a:lstStyle/>
                    <a:p>
                      <a:pPr algn="ctr" rtl="0" fontAlgn="ctr"/>
                      <a:r>
                        <a:rPr lang="en-US" sz="700" u="none" strike="noStrike" dirty="0">
                          <a:effectLst/>
                        </a:rPr>
                        <a:t>Update RAID sheet with severity, mitigation, and contingency</a:t>
                      </a:r>
                      <a:endParaRPr lang="en-US" sz="700" b="0" i="0" u="none" strike="noStrike" dirty="0">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Project manager will go back to RAID sheet and fill out remaining information that was not gathered the first time.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4134346643"/>
                  </a:ext>
                </a:extLst>
              </a:tr>
              <a:tr h="178618">
                <a:tc>
                  <a:txBody>
                    <a:bodyPr/>
                    <a:lstStyle/>
                    <a:p>
                      <a:pPr algn="ctr" rtl="0" fontAlgn="ctr"/>
                      <a:r>
                        <a:rPr lang="en-US" sz="700" u="none" strike="noStrike">
                          <a:effectLst/>
                        </a:rPr>
                        <a:t>Initiate mitigation plan to prevent risk from turning into issue</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Put the mitigation plan into affect immediately in order to prevent risk from happening. Inform affected people of this decision.</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77715636"/>
                  </a:ext>
                </a:extLst>
              </a:tr>
              <a:tr h="357236">
                <a:tc>
                  <a:txBody>
                    <a:bodyPr/>
                    <a:lstStyle/>
                    <a:p>
                      <a:pPr algn="ctr" rtl="0" fontAlgn="ctr"/>
                      <a:r>
                        <a:rPr lang="en-US" sz="700" u="none" strike="noStrike">
                          <a:effectLst/>
                        </a:rPr>
                        <a:t>Monitor risk daily and receive updates from team where risk originated</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Ensure that the risk is not turning into an issue by keeping an eye on how the at-risk task is developing. Team that risk is affecting should email project manager weekly with status updates regarding the risk until the risk has been fully mitigated.</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3881144192"/>
                  </a:ext>
                </a:extLst>
              </a:tr>
              <a:tr h="178618">
                <a:tc>
                  <a:txBody>
                    <a:bodyPr/>
                    <a:lstStyle/>
                    <a:p>
                      <a:pPr algn="ctr" fontAlgn="ctr"/>
                      <a:r>
                        <a:rPr lang="en-US" sz="700" u="none" strike="noStrike">
                          <a:effectLst/>
                        </a:rPr>
                        <a:t>Set up meeting with affected team to brainstorm solutions</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Get the team who is responsible for the at-risk task together and come up with mitigation plans that will resolve the risk before it becomes an issue.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282643698"/>
                  </a:ext>
                </a:extLst>
              </a:tr>
              <a:tr h="178618">
                <a:tc>
                  <a:txBody>
                    <a:bodyPr/>
                    <a:lstStyle/>
                    <a:p>
                      <a:pPr algn="ctr" rtl="0" fontAlgn="ctr"/>
                      <a:r>
                        <a:rPr lang="en-US" sz="700" u="none" strike="noStrike">
                          <a:effectLst/>
                        </a:rPr>
                        <a:t>Update RAID sheet with severity, mitigation, and contingency</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Project manager will go back to RAID sheet and fill out remaining information that was not gathered the first time.</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055390950"/>
                  </a:ext>
                </a:extLst>
              </a:tr>
              <a:tr h="416775">
                <a:tc>
                  <a:txBody>
                    <a:bodyPr/>
                    <a:lstStyle/>
                    <a:p>
                      <a:pPr algn="ctr" rtl="0" fontAlgn="ctr"/>
                      <a:r>
                        <a:rPr lang="en-US" sz="700" u="none" strike="noStrike">
                          <a:effectLst/>
                        </a:rPr>
                        <a:t>Monitor risk weekly by getting updates from the team lead responsible for the at-risk task(s)</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a:effectLst/>
                        </a:rPr>
                        <a:t>Ensure risk is being monitored and kept under controll by checking up with the team lead for which ever phase the at-risk task is in (i.e. development team lead if the at-risk task is related to the development of the project). A regular 30+ minute talk should be had where the team lead explains what he/she is doing to mitigate the risk.</a:t>
                      </a:r>
                      <a:endParaRPr lang="en-US" sz="700" b="0" i="0" u="none" strike="noStrike">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3379093100"/>
                  </a:ext>
                </a:extLst>
              </a:tr>
              <a:tr h="178618">
                <a:tc>
                  <a:txBody>
                    <a:bodyPr/>
                    <a:lstStyle/>
                    <a:p>
                      <a:pPr algn="ctr" rtl="0" fontAlgn="ctr"/>
                      <a:r>
                        <a:rPr lang="en-US" sz="700" u="none" strike="noStrike">
                          <a:effectLst/>
                        </a:rPr>
                        <a:t>Project manager should brainstorm mitigations/ contingencies for risk</a:t>
                      </a:r>
                      <a:endParaRPr lang="en-US" sz="700" b="0" i="0" u="none" strike="noStrike">
                        <a:solidFill>
                          <a:srgbClr val="000000"/>
                        </a:solidFill>
                        <a:effectLst/>
                        <a:latin typeface="Calibri" panose="020F0502020204030204" pitchFamily="34" charset="0"/>
                      </a:endParaRPr>
                    </a:p>
                  </a:txBody>
                  <a:tcPr marL="2263" marR="2263" marT="2263" marB="0" anchor="ctr"/>
                </a:tc>
                <a:tc>
                  <a:txBody>
                    <a:bodyPr/>
                    <a:lstStyle/>
                    <a:p>
                      <a:pPr algn="ctr" fontAlgn="ctr"/>
                      <a:r>
                        <a:rPr lang="en-US" sz="700" u="none" strike="noStrike" dirty="0">
                          <a:effectLst/>
                        </a:rPr>
                        <a:t>Project manager should </a:t>
                      </a:r>
                      <a:r>
                        <a:rPr lang="en-US" sz="700" u="none" strike="noStrike" dirty="0" err="1">
                          <a:effectLst/>
                        </a:rPr>
                        <a:t>forumlate</a:t>
                      </a:r>
                      <a:r>
                        <a:rPr lang="en-US" sz="700" u="none" strike="noStrike" dirty="0">
                          <a:effectLst/>
                        </a:rPr>
                        <a:t> solutions to risk that will mitigate the risk without putting another task at risk.</a:t>
                      </a:r>
                      <a:endParaRPr lang="en-US" sz="700" b="0" i="0" u="none" strike="noStrike" dirty="0">
                        <a:solidFill>
                          <a:srgbClr val="000000"/>
                        </a:solidFill>
                        <a:effectLst/>
                        <a:latin typeface="Calibri" panose="020F0502020204030204" pitchFamily="34" charset="0"/>
                      </a:endParaRPr>
                    </a:p>
                  </a:txBody>
                  <a:tcPr marL="2263" marR="2263" marT="2263" marB="0" anchor="ctr"/>
                </a:tc>
                <a:extLst>
                  <a:ext uri="{0D108BD9-81ED-4DB2-BD59-A6C34878D82A}">
                    <a16:rowId xmlns:a16="http://schemas.microsoft.com/office/drawing/2014/main" val="1520877290"/>
                  </a:ext>
                </a:extLst>
              </a:tr>
            </a:tbl>
          </a:graphicData>
        </a:graphic>
      </p:graphicFrame>
    </p:spTree>
    <p:extLst>
      <p:ext uri="{BB962C8B-B14F-4D97-AF65-F5344CB8AC3E}">
        <p14:creationId xmlns:p14="http://schemas.microsoft.com/office/powerpoint/2010/main" val="949306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C4BC15-4159-4664-B413-15725A622C55}"/>
              </a:ext>
            </a:extLst>
          </p:cNvPr>
          <p:cNvGraphicFramePr>
            <a:graphicFrameLocks noGrp="1"/>
          </p:cNvGraphicFramePr>
          <p:nvPr>
            <p:extLst>
              <p:ext uri="{D42A27DB-BD31-4B8C-83A1-F6EECF244321}">
                <p14:modId xmlns:p14="http://schemas.microsoft.com/office/powerpoint/2010/main" val="908499846"/>
              </p:ext>
            </p:extLst>
          </p:nvPr>
        </p:nvGraphicFramePr>
        <p:xfrm>
          <a:off x="0" y="223766"/>
          <a:ext cx="9144000" cy="4695967"/>
        </p:xfrm>
        <a:graphic>
          <a:graphicData uri="http://schemas.openxmlformats.org/drawingml/2006/table">
            <a:tbl>
              <a:tblPr>
                <a:tableStyleId>{5C22544A-7EE6-4342-B048-85BDC9FD1C3A}</a:tableStyleId>
              </a:tblPr>
              <a:tblGrid>
                <a:gridCol w="4572000">
                  <a:extLst>
                    <a:ext uri="{9D8B030D-6E8A-4147-A177-3AD203B41FA5}">
                      <a16:colId xmlns:a16="http://schemas.microsoft.com/office/drawing/2014/main" val="437292409"/>
                    </a:ext>
                  </a:extLst>
                </a:gridCol>
                <a:gridCol w="4572000">
                  <a:extLst>
                    <a:ext uri="{9D8B030D-6E8A-4147-A177-3AD203B41FA5}">
                      <a16:colId xmlns:a16="http://schemas.microsoft.com/office/drawing/2014/main" val="2555450863"/>
                    </a:ext>
                  </a:extLst>
                </a:gridCol>
              </a:tblGrid>
              <a:tr h="152161">
                <a:tc>
                  <a:txBody>
                    <a:bodyPr/>
                    <a:lstStyle/>
                    <a:p>
                      <a:pPr algn="ctr" rtl="0" fontAlgn="ctr"/>
                      <a:r>
                        <a:rPr lang="en-US" sz="700" u="none" strike="noStrike">
                          <a:effectLst/>
                        </a:rPr>
                        <a:t>Update RAID sheet with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go back to RAID sheet and fill out remaining information that was not gathered the first time.</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322680226"/>
                  </a:ext>
                </a:extLst>
              </a:tr>
              <a:tr h="202882">
                <a:tc>
                  <a:txBody>
                    <a:bodyPr/>
                    <a:lstStyle/>
                    <a:p>
                      <a:pPr algn="ctr" rtl="0" fontAlgn="ctr"/>
                      <a:r>
                        <a:rPr lang="en-US" sz="700" u="none" strike="noStrike">
                          <a:effectLst/>
                        </a:rPr>
                        <a:t>Monitor risk bi-weekly by getting updates from the team lead responsible for the at-risk task(s)</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Ensure that the risk is being monitored and does not become a greater risk. Updates received from team lead should include a status of the at-risk task.</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1376095984"/>
                  </a:ext>
                </a:extLst>
              </a:tr>
              <a:tr h="152161">
                <a:tc>
                  <a:txBody>
                    <a:bodyPr/>
                    <a:lstStyle/>
                    <a:p>
                      <a:pPr algn="ctr" fontAlgn="ctr"/>
                      <a:r>
                        <a:rPr lang="en-US" sz="700" u="none" strike="noStrike">
                          <a:effectLst/>
                        </a:rPr>
                        <a:t>Would the risk make the task go over its predicted budget?</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look at the estimated budget in their project plan to determine if the at-risk task in going over that predicted amount.</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1247744037"/>
                  </a:ext>
                </a:extLst>
              </a:tr>
              <a:tr h="253602">
                <a:tc>
                  <a:txBody>
                    <a:bodyPr/>
                    <a:lstStyle/>
                    <a:p>
                      <a:pPr algn="ctr" fontAlgn="ctr"/>
                      <a:r>
                        <a:rPr lang="en-US" sz="700" u="none" strike="noStrike">
                          <a:effectLst/>
                        </a:rPr>
                        <a:t>Does the risk make the project go cash flow negative?</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look calculate the cost of other tasks happening concurrently to at-risk task as well as how much is expected to be paid for the delivery of the milestone to determine if the at-risk task sends the project to a negative cash flow.</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4038643854"/>
                  </a:ext>
                </a:extLst>
              </a:tr>
              <a:tr h="101440">
                <a:tc>
                  <a:txBody>
                    <a:bodyPr/>
                    <a:lstStyle/>
                    <a:p>
                      <a:pPr algn="ctr" fontAlgn="ctr"/>
                      <a:r>
                        <a:rPr lang="en-US" sz="700" u="none" strike="noStrike">
                          <a:effectLst/>
                        </a:rPr>
                        <a:t>Cut back on superfluous resources working on task</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Assign all non-essential resources on at-risk task to other tasks that need to be worked on.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589016615"/>
                  </a:ext>
                </a:extLst>
              </a:tr>
              <a:tr h="101440">
                <a:tc>
                  <a:txBody>
                    <a:bodyPr/>
                    <a:lstStyle/>
                    <a:p>
                      <a:pPr algn="ctr" fontAlgn="ctr"/>
                      <a:r>
                        <a:rPr lang="en-US" sz="700" u="none" strike="noStrike">
                          <a:effectLst/>
                        </a:rPr>
                        <a:t>Update RAID sheet – add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Record risk on the RAID sheet and add its severity (high), mitigation plan, and contingency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877740830"/>
                  </a:ext>
                </a:extLst>
              </a:tr>
              <a:tr h="253602">
                <a:tc>
                  <a:txBody>
                    <a:bodyPr/>
                    <a:lstStyle/>
                    <a:p>
                      <a:pPr algn="ctr" fontAlgn="ctr"/>
                      <a:r>
                        <a:rPr lang="en-US" sz="700" u="none" strike="noStrike">
                          <a:effectLst/>
                        </a:rPr>
                        <a:t>Monitor risk weekly and receive updates from team where risk originated</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Make sure employee(s) working on at-risk task update project manager weekly about the budget of the task. Project manager should use these costs forecast the project budget and make adjustments to the project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447886890"/>
                  </a:ext>
                </a:extLst>
              </a:tr>
              <a:tr h="152161">
                <a:tc>
                  <a:txBody>
                    <a:bodyPr/>
                    <a:lstStyle/>
                    <a:p>
                      <a:pPr algn="ctr" fontAlgn="ctr"/>
                      <a:r>
                        <a:rPr lang="en-US" sz="700" u="none" strike="noStrike">
                          <a:effectLst/>
                        </a:rPr>
                        <a:t>How much does the task go over its assigned budget?</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Determine a numerical impact to the project budget that the risk would cause if it turned into an issue. </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221133454"/>
                  </a:ext>
                </a:extLst>
              </a:tr>
              <a:tr h="202882">
                <a:tc>
                  <a:txBody>
                    <a:bodyPr/>
                    <a:lstStyle/>
                    <a:p>
                      <a:pPr algn="ctr" fontAlgn="ctr"/>
                      <a:r>
                        <a:rPr lang="en-US" sz="700" u="none" strike="noStrike">
                          <a:effectLst/>
                        </a:rPr>
                        <a:t>Update RAID sheet – add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update the RAID sheet so that the risk has the appropriate severity associated with it (high) as well as a mitigation and contingency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202318025"/>
                  </a:ext>
                </a:extLst>
              </a:tr>
              <a:tr h="152161">
                <a:tc>
                  <a:txBody>
                    <a:bodyPr/>
                    <a:lstStyle/>
                    <a:p>
                      <a:pPr algn="ctr" fontAlgn="ctr"/>
                      <a:r>
                        <a:rPr lang="en-US" sz="700" u="none" strike="noStrike">
                          <a:effectLst/>
                        </a:rPr>
                        <a:t>Cut back resources working on task by 50%</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Take away 65% of the resources currently working on the assignment and allocate them to other tasks.</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101427371"/>
                  </a:ext>
                </a:extLst>
              </a:tr>
              <a:tr h="253602">
                <a:tc>
                  <a:txBody>
                    <a:bodyPr/>
                    <a:lstStyle/>
                    <a:p>
                      <a:pPr algn="ctr" fontAlgn="ctr"/>
                      <a:r>
                        <a:rPr lang="en-US" sz="700" u="none" strike="noStrike">
                          <a:effectLst/>
                        </a:rPr>
                        <a:t>Monitor risk daily and receive updates from team where risk originated weekly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check the risk daily to make sure task does not go over budget. The team working on the task should provide detailed breakdown of what part of the budget was spent to accomplish the task.</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1620721709"/>
                  </a:ext>
                </a:extLst>
              </a:tr>
              <a:tr h="202882">
                <a:tc>
                  <a:txBody>
                    <a:bodyPr/>
                    <a:lstStyle/>
                    <a:p>
                      <a:pPr algn="ctr" fontAlgn="ctr"/>
                      <a:r>
                        <a:rPr lang="en-US" sz="700" u="none" strike="noStrike">
                          <a:effectLst/>
                        </a:rPr>
                        <a:t>Update RAID sheet – add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update the RAID sheet so that the risk has the appropriate severity associated with it (medium) as well as a mitigation and contingency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05433608"/>
                  </a:ext>
                </a:extLst>
              </a:tr>
              <a:tr h="152161">
                <a:tc>
                  <a:txBody>
                    <a:bodyPr/>
                    <a:lstStyle/>
                    <a:p>
                      <a:pPr algn="ctr" fontAlgn="ctr"/>
                      <a:r>
                        <a:rPr lang="en-US" sz="700" u="none" strike="noStrike">
                          <a:effectLst/>
                        </a:rPr>
                        <a:t>Cut back resources working on task by 30%</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Take away 30% of the resources currently working on the assignment and allocate them to other tasks.</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148022570"/>
                  </a:ext>
                </a:extLst>
              </a:tr>
              <a:tr h="253602">
                <a:tc>
                  <a:txBody>
                    <a:bodyPr/>
                    <a:lstStyle/>
                    <a:p>
                      <a:pPr algn="ctr" fontAlgn="ctr"/>
                      <a:r>
                        <a:rPr lang="en-US" sz="700" u="none" strike="noStrike">
                          <a:effectLst/>
                        </a:rPr>
                        <a:t>Monitor risk weekly and receive updates from team where risk originated bi-weekly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check risk weekly to ensure it does not turn into an issue. The team working on the task should provide detailed breakdown of what part of the budget was spent to accomplish the task.</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103973871"/>
                  </a:ext>
                </a:extLst>
              </a:tr>
              <a:tr h="202882">
                <a:tc>
                  <a:txBody>
                    <a:bodyPr/>
                    <a:lstStyle/>
                    <a:p>
                      <a:pPr algn="ctr" fontAlgn="ctr"/>
                      <a:r>
                        <a:rPr lang="en-US" sz="700" u="none" strike="noStrike">
                          <a:effectLst/>
                        </a:rPr>
                        <a:t>Update RAID sheet – add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update the RAID sheet so that the risk has the appropriate severity associated with it (low) as well as a mitigation and contingency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718207602"/>
                  </a:ext>
                </a:extLst>
              </a:tr>
              <a:tr h="152161">
                <a:tc>
                  <a:txBody>
                    <a:bodyPr/>
                    <a:lstStyle/>
                    <a:p>
                      <a:pPr algn="ctr" fontAlgn="ctr"/>
                      <a:r>
                        <a:rPr lang="en-US" sz="700" u="none" strike="noStrike">
                          <a:effectLst/>
                        </a:rPr>
                        <a:t>Cut back resources working on task by 10%</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Take away 10% of the resources currently working on the assignment and allocate them to other tasks.</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409095419"/>
                  </a:ext>
                </a:extLst>
              </a:tr>
              <a:tr h="253602">
                <a:tc>
                  <a:txBody>
                    <a:bodyPr/>
                    <a:lstStyle/>
                    <a:p>
                      <a:pPr algn="ctr" fontAlgn="ctr"/>
                      <a:r>
                        <a:rPr lang="en-US" sz="700" u="none" strike="noStrike" dirty="0">
                          <a:effectLst/>
                        </a:rPr>
                        <a:t>Monitor risk monthly and receive updates from team where risk originated monthly</a:t>
                      </a:r>
                      <a:endParaRPr lang="en-US" sz="700" b="0" i="0" u="none" strike="noStrike" dirty="0">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check risk monthly to ensure that it is mitigated before moving on to new tasks. The team working on the task should provide detailed breakdown of what part of the budget was spent to accomplish the task.</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231913568"/>
                  </a:ext>
                </a:extLst>
              </a:tr>
              <a:tr h="253602">
                <a:tc>
                  <a:txBody>
                    <a:bodyPr/>
                    <a:lstStyle/>
                    <a:p>
                      <a:pPr algn="ctr" fontAlgn="ctr"/>
                      <a:r>
                        <a:rPr lang="en-US" sz="700" u="none" strike="noStrike">
                          <a:effectLst/>
                        </a:rPr>
                        <a:t>Does the risk change the project/task scope?</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With the information provided from both the person who submitted the risk and the team lead who has jurisdiction over the task in which the risk was spotted, decide if the risk changes any part of the project or task's scope.</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498981633"/>
                  </a:ext>
                </a:extLst>
              </a:tr>
              <a:tr h="253602">
                <a:tc>
                  <a:txBody>
                    <a:bodyPr/>
                    <a:lstStyle/>
                    <a:p>
                      <a:pPr algn="ctr" fontAlgn="ctr"/>
                      <a:r>
                        <a:rPr lang="en-US" sz="700" u="none" strike="noStrike">
                          <a:effectLst/>
                        </a:rPr>
                        <a:t>Hold meeting with Requirements Engineer team lead</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Discuss risk further with Requirements Engineer Lead to determine what impact on the project's/task's scope this risk has. In this meeting, determine how much of a change in scope percentage this risk poses.</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2008040926"/>
                  </a:ext>
                </a:extLst>
              </a:tr>
              <a:tr h="202882">
                <a:tc>
                  <a:txBody>
                    <a:bodyPr/>
                    <a:lstStyle/>
                    <a:p>
                      <a:pPr algn="ctr" fontAlgn="ctr"/>
                      <a:r>
                        <a:rPr lang="en-US" sz="700" u="none" strike="noStrike">
                          <a:effectLst/>
                        </a:rPr>
                        <a:t>How much work does this risk add to the task?</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should determine what percentage of work the risk may add to the at-risk task based upon the information provided by the Requirements Engineer Lead.</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566874295"/>
                  </a:ext>
                </a:extLst>
              </a:tr>
              <a:tr h="202882">
                <a:tc>
                  <a:txBody>
                    <a:bodyPr/>
                    <a:lstStyle/>
                    <a:p>
                      <a:pPr algn="ctr" fontAlgn="ctr"/>
                      <a:r>
                        <a:rPr lang="en-US" sz="700" u="none" strike="noStrike">
                          <a:effectLst/>
                        </a:rPr>
                        <a:t>Update RAID sheet – add severity, mitigation, and contingency</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update the RAID sheet so that the risk has the appropriate severity associated with it (high) as well as a mitigation and contingency plan.</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217208918"/>
                  </a:ext>
                </a:extLst>
              </a:tr>
              <a:tr h="152161">
                <a:tc>
                  <a:txBody>
                    <a:bodyPr/>
                    <a:lstStyle/>
                    <a:p>
                      <a:pPr algn="ctr" fontAlgn="ctr"/>
                      <a:r>
                        <a:rPr lang="en-US" sz="700" u="none" strike="noStrike">
                          <a:effectLst/>
                        </a:rPr>
                        <a:t>Edit PMP to account for change in scope</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a:effectLst/>
                        </a:rPr>
                        <a:t>Project manager will report change in scope on the PMP so that its permanently recorded and available for reference.</a:t>
                      </a:r>
                      <a:endParaRPr lang="en-US" sz="700" b="0" i="0" u="none" strike="noStrike">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1438286166"/>
                  </a:ext>
                </a:extLst>
              </a:tr>
              <a:tr h="152161">
                <a:tc>
                  <a:txBody>
                    <a:bodyPr/>
                    <a:lstStyle/>
                    <a:p>
                      <a:pPr algn="ctr" fontAlgn="ctr"/>
                      <a:r>
                        <a:rPr lang="en-US" sz="700" u="none" strike="noStrike">
                          <a:effectLst/>
                        </a:rPr>
                        <a:t>Allocate additional 25% of necessary resources to task</a:t>
                      </a:r>
                      <a:endParaRPr lang="en-US" sz="700" b="0" i="0" u="none" strike="noStrike">
                        <a:solidFill>
                          <a:srgbClr val="000000"/>
                        </a:solidFill>
                        <a:effectLst/>
                        <a:latin typeface="Calibri" panose="020F0502020204030204" pitchFamily="34" charset="0"/>
                      </a:endParaRPr>
                    </a:p>
                  </a:txBody>
                  <a:tcPr marL="1919" marR="1919" marT="1919" marB="0" anchor="ctr"/>
                </a:tc>
                <a:tc>
                  <a:txBody>
                    <a:bodyPr/>
                    <a:lstStyle/>
                    <a:p>
                      <a:pPr algn="ctr" fontAlgn="ctr"/>
                      <a:r>
                        <a:rPr lang="en-US" sz="700" u="none" strike="noStrike" dirty="0">
                          <a:effectLst/>
                        </a:rPr>
                        <a:t>Ensure that the additional workload is met with additional resources to ensure task is completed on time.</a:t>
                      </a:r>
                      <a:endParaRPr lang="en-US" sz="700" b="0" i="0" u="none" strike="noStrike" dirty="0">
                        <a:solidFill>
                          <a:srgbClr val="000000"/>
                        </a:solidFill>
                        <a:effectLst/>
                        <a:latin typeface="Calibri" panose="020F0502020204030204" pitchFamily="34" charset="0"/>
                      </a:endParaRPr>
                    </a:p>
                  </a:txBody>
                  <a:tcPr marL="1919" marR="1919" marT="1919" marB="0" anchor="ctr"/>
                </a:tc>
                <a:extLst>
                  <a:ext uri="{0D108BD9-81ED-4DB2-BD59-A6C34878D82A}">
                    <a16:rowId xmlns:a16="http://schemas.microsoft.com/office/drawing/2014/main" val="3262916099"/>
                  </a:ext>
                </a:extLst>
              </a:tr>
            </a:tbl>
          </a:graphicData>
        </a:graphic>
      </p:graphicFrame>
    </p:spTree>
    <p:extLst>
      <p:ext uri="{BB962C8B-B14F-4D97-AF65-F5344CB8AC3E}">
        <p14:creationId xmlns:p14="http://schemas.microsoft.com/office/powerpoint/2010/main" val="111524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3BB126-FF94-4025-A35F-FD80BA8ABABF}"/>
              </a:ext>
            </a:extLst>
          </p:cNvPr>
          <p:cNvGraphicFramePr>
            <a:graphicFrameLocks noGrp="1"/>
          </p:cNvGraphicFramePr>
          <p:nvPr>
            <p:extLst>
              <p:ext uri="{D42A27DB-BD31-4B8C-83A1-F6EECF244321}">
                <p14:modId xmlns:p14="http://schemas.microsoft.com/office/powerpoint/2010/main" val="795333040"/>
              </p:ext>
            </p:extLst>
          </p:nvPr>
        </p:nvGraphicFramePr>
        <p:xfrm>
          <a:off x="0" y="903288"/>
          <a:ext cx="9144000" cy="3440600"/>
        </p:xfrm>
        <a:graphic>
          <a:graphicData uri="http://schemas.openxmlformats.org/drawingml/2006/table">
            <a:tbl>
              <a:tblPr>
                <a:tableStyleId>{5C22544A-7EE6-4342-B048-85BDC9FD1C3A}</a:tableStyleId>
              </a:tblPr>
              <a:tblGrid>
                <a:gridCol w="4572000">
                  <a:extLst>
                    <a:ext uri="{9D8B030D-6E8A-4147-A177-3AD203B41FA5}">
                      <a16:colId xmlns:a16="http://schemas.microsoft.com/office/drawing/2014/main" val="1265437324"/>
                    </a:ext>
                  </a:extLst>
                </a:gridCol>
                <a:gridCol w="4572000">
                  <a:extLst>
                    <a:ext uri="{9D8B030D-6E8A-4147-A177-3AD203B41FA5}">
                      <a16:colId xmlns:a16="http://schemas.microsoft.com/office/drawing/2014/main" val="2750234717"/>
                    </a:ext>
                  </a:extLst>
                </a:gridCol>
              </a:tblGrid>
              <a:tr h="303501">
                <a:tc>
                  <a:txBody>
                    <a:bodyPr/>
                    <a:lstStyle/>
                    <a:p>
                      <a:pPr algn="ctr" fontAlgn="ctr"/>
                      <a:r>
                        <a:rPr lang="en-US" sz="1000" u="none" strike="noStrike">
                          <a:effectLst/>
                        </a:rPr>
                        <a:t>Have working team email PM updates weekly to monitor the development of the risk</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Make sure that team responsible for working on at-risk task keeps project manager up to date with developments with the task.</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1111412922"/>
                  </a:ext>
                </a:extLst>
              </a:tr>
              <a:tr h="404668">
                <a:tc>
                  <a:txBody>
                    <a:bodyPr/>
                    <a:lstStyle/>
                    <a:p>
                      <a:pPr algn="ctr" fontAlgn="ctr"/>
                      <a:r>
                        <a:rPr lang="en-US" sz="1000" u="none" strike="noStrike">
                          <a:effectLst/>
                        </a:rPr>
                        <a:t>Update RAID sheet – add severity, mitigation, and contingency</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Project manager will update the RAID sheet so that the risk has the appropriate severity associated with it (medium) as well as a mitigation and contingency plan.</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1812457754"/>
                  </a:ext>
                </a:extLst>
              </a:tr>
              <a:tr h="303501">
                <a:tc>
                  <a:txBody>
                    <a:bodyPr/>
                    <a:lstStyle/>
                    <a:p>
                      <a:pPr algn="ctr" fontAlgn="ctr"/>
                      <a:r>
                        <a:rPr lang="en-US" sz="1000" u="none" strike="noStrike">
                          <a:effectLst/>
                        </a:rPr>
                        <a:t>Edit PMP to account for change in scope</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Project manager will report change in scope on the PMP so that its permanently recorded and available for reference.</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4274247354"/>
                  </a:ext>
                </a:extLst>
              </a:tr>
              <a:tr h="303501">
                <a:tc>
                  <a:txBody>
                    <a:bodyPr/>
                    <a:lstStyle/>
                    <a:p>
                      <a:pPr algn="ctr" fontAlgn="ctr"/>
                      <a:r>
                        <a:rPr lang="en-US" sz="1000" u="none" strike="noStrike" dirty="0">
                          <a:effectLst/>
                        </a:rPr>
                        <a:t>Have working team come in on weekends to make up for additional work</a:t>
                      </a:r>
                      <a:endParaRPr lang="en-US" sz="1000" b="0" i="0" u="none" strike="noStrike" dirty="0">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Have the working team come in on weekends until all additional work is completed so that resources are not taken away from other tasks. </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51873442"/>
                  </a:ext>
                </a:extLst>
              </a:tr>
              <a:tr h="303501">
                <a:tc>
                  <a:txBody>
                    <a:bodyPr/>
                    <a:lstStyle/>
                    <a:p>
                      <a:pPr algn="ctr" fontAlgn="ctr"/>
                      <a:r>
                        <a:rPr lang="en-US" sz="1000" u="none" strike="noStrike">
                          <a:effectLst/>
                        </a:rPr>
                        <a:t>Have working team email PM updates bi-weekly to monitor development of risk</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Make sure that team responsible for working on at-risk task keeps project manager up to date with developments with the task.</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3987056385"/>
                  </a:ext>
                </a:extLst>
              </a:tr>
              <a:tr h="404668">
                <a:tc>
                  <a:txBody>
                    <a:bodyPr/>
                    <a:lstStyle/>
                    <a:p>
                      <a:pPr algn="ctr" fontAlgn="ctr"/>
                      <a:r>
                        <a:rPr lang="en-US" sz="1000" u="none" strike="noStrike">
                          <a:effectLst/>
                        </a:rPr>
                        <a:t>Update RAID sheet – add severity, mitigation, and contingency</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dirty="0">
                          <a:effectLst/>
                        </a:rPr>
                        <a:t>Project manager will update the RAID sheet so that the risk has the appropriate severity associated with it (low) as well as a mitigation and contingency plan</a:t>
                      </a:r>
                      <a:endParaRPr lang="en-US" sz="1000" b="0" i="0" u="none" strike="noStrike" dirty="0">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4227361746"/>
                  </a:ext>
                </a:extLst>
              </a:tr>
              <a:tr h="303501">
                <a:tc>
                  <a:txBody>
                    <a:bodyPr/>
                    <a:lstStyle/>
                    <a:p>
                      <a:pPr algn="ctr" fontAlgn="ctr"/>
                      <a:r>
                        <a:rPr lang="en-US" sz="1000" u="none" strike="noStrike">
                          <a:effectLst/>
                        </a:rPr>
                        <a:t>Edit PMP to account for change in scope</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Project manager will report change in scope on the PMP so that its permanently recorded and available for reference.</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208868954"/>
                  </a:ext>
                </a:extLst>
              </a:tr>
              <a:tr h="303501">
                <a:tc>
                  <a:txBody>
                    <a:bodyPr/>
                    <a:lstStyle/>
                    <a:p>
                      <a:pPr algn="ctr" fontAlgn="ctr"/>
                      <a:r>
                        <a:rPr lang="en-US" sz="1000" u="none" strike="noStrike">
                          <a:effectLst/>
                        </a:rPr>
                        <a:t>Have working team spend 2 hours overtime on weekdays to account for additional work</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Working team should spend additional hours working on at-risk task so that schedule is maintained and delivery of project is not delayed</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1526683314"/>
                  </a:ext>
                </a:extLst>
              </a:tr>
              <a:tr h="303501">
                <a:tc>
                  <a:txBody>
                    <a:bodyPr/>
                    <a:lstStyle/>
                    <a:p>
                      <a:pPr algn="ctr" fontAlgn="ctr"/>
                      <a:r>
                        <a:rPr lang="en-US" sz="1000" u="none" strike="noStrike">
                          <a:effectLst/>
                        </a:rPr>
                        <a:t>Have working team email PM updates monthly to monitor development of risk</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a:effectLst/>
                        </a:rPr>
                        <a:t>Make sure that team responsible for working on at-risk task keeps project manager up to date with developments with the task.</a:t>
                      </a:r>
                      <a:endParaRPr lang="en-US" sz="1000" b="0" i="0" u="none" strike="noStrike">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2774344227"/>
                  </a:ext>
                </a:extLst>
              </a:tr>
              <a:tr h="404668">
                <a:tc>
                  <a:txBody>
                    <a:bodyPr/>
                    <a:lstStyle/>
                    <a:p>
                      <a:pPr algn="ctr" fontAlgn="ctr"/>
                      <a:r>
                        <a:rPr lang="en-US" sz="1000" u="none" strike="noStrike">
                          <a:effectLst/>
                        </a:rPr>
                        <a:t>Continue to monitor and mitigate risks until they are resolved</a:t>
                      </a:r>
                      <a:endParaRPr lang="en-US" sz="1000" b="0" i="0" u="none" strike="noStrike">
                        <a:solidFill>
                          <a:srgbClr val="000000"/>
                        </a:solidFill>
                        <a:effectLst/>
                        <a:latin typeface="Calibri" panose="020F0502020204030204" pitchFamily="34" charset="0"/>
                      </a:endParaRPr>
                    </a:p>
                  </a:txBody>
                  <a:tcPr marL="5058" marR="5058" marT="5058" marB="0" anchor="ctr"/>
                </a:tc>
                <a:tc>
                  <a:txBody>
                    <a:bodyPr/>
                    <a:lstStyle/>
                    <a:p>
                      <a:pPr algn="ctr" fontAlgn="ctr"/>
                      <a:r>
                        <a:rPr lang="en-US" sz="1000" u="none" strike="noStrike" dirty="0">
                          <a:effectLst/>
                        </a:rPr>
                        <a:t>All risks should be continued to monitored and actively mitigated in order to ensure that they do not turn into issues and affect the scope, budget, or schedule of the overall project.</a:t>
                      </a:r>
                      <a:endParaRPr lang="en-US" sz="1000" b="0" i="0" u="none" strike="noStrike" dirty="0">
                        <a:solidFill>
                          <a:srgbClr val="000000"/>
                        </a:solidFill>
                        <a:effectLst/>
                        <a:latin typeface="Calibri" panose="020F0502020204030204" pitchFamily="34" charset="0"/>
                      </a:endParaRPr>
                    </a:p>
                  </a:txBody>
                  <a:tcPr marL="5058" marR="5058" marT="5058" marB="0" anchor="ctr"/>
                </a:tc>
                <a:extLst>
                  <a:ext uri="{0D108BD9-81ED-4DB2-BD59-A6C34878D82A}">
                    <a16:rowId xmlns:a16="http://schemas.microsoft.com/office/drawing/2014/main" val="435942514"/>
                  </a:ext>
                </a:extLst>
              </a:tr>
            </a:tbl>
          </a:graphicData>
        </a:graphic>
      </p:graphicFrame>
    </p:spTree>
    <p:extLst>
      <p:ext uri="{BB962C8B-B14F-4D97-AF65-F5344CB8AC3E}">
        <p14:creationId xmlns:p14="http://schemas.microsoft.com/office/powerpoint/2010/main" val="385101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37B05C-7497-403D-863A-52D10D2583BD}"/>
              </a:ext>
            </a:extLst>
          </p:cNvPr>
          <p:cNvSpPr/>
          <p:nvPr/>
        </p:nvSpPr>
        <p:spPr>
          <a:xfrm>
            <a:off x="1536192" y="24003"/>
            <a:ext cx="5959602" cy="509549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val 4">
            <a:extLst>
              <a:ext uri="{FF2B5EF4-FFF2-40B4-BE49-F238E27FC236}">
                <a16:creationId xmlns:a16="http://schemas.microsoft.com/office/drawing/2014/main" id="{FE2DA215-AE79-4053-96D3-196079DBA222}"/>
              </a:ext>
            </a:extLst>
          </p:cNvPr>
          <p:cNvSpPr/>
          <p:nvPr/>
        </p:nvSpPr>
        <p:spPr>
          <a:xfrm>
            <a:off x="2345436" y="665226"/>
            <a:ext cx="4409694" cy="445427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Oval 5">
            <a:extLst>
              <a:ext uri="{FF2B5EF4-FFF2-40B4-BE49-F238E27FC236}">
                <a16:creationId xmlns:a16="http://schemas.microsoft.com/office/drawing/2014/main" id="{DFF45511-2478-4427-8436-A8A8D93BB3FA}"/>
              </a:ext>
            </a:extLst>
          </p:cNvPr>
          <p:cNvSpPr/>
          <p:nvPr/>
        </p:nvSpPr>
        <p:spPr>
          <a:xfrm>
            <a:off x="2852928" y="1591056"/>
            <a:ext cx="3360420" cy="352844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a:extLst>
              <a:ext uri="{FF2B5EF4-FFF2-40B4-BE49-F238E27FC236}">
                <a16:creationId xmlns:a16="http://schemas.microsoft.com/office/drawing/2014/main" id="{463CF1BC-0D55-4A50-9555-36799CF333F4}"/>
              </a:ext>
            </a:extLst>
          </p:cNvPr>
          <p:cNvSpPr/>
          <p:nvPr/>
        </p:nvSpPr>
        <p:spPr>
          <a:xfrm>
            <a:off x="3230118" y="2510028"/>
            <a:ext cx="2530602" cy="26094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8" name="Oval 7">
            <a:extLst>
              <a:ext uri="{FF2B5EF4-FFF2-40B4-BE49-F238E27FC236}">
                <a16:creationId xmlns:a16="http://schemas.microsoft.com/office/drawing/2014/main" id="{313F84DB-901D-45D1-88AF-51139CBA092F}"/>
              </a:ext>
            </a:extLst>
          </p:cNvPr>
          <p:cNvSpPr/>
          <p:nvPr/>
        </p:nvSpPr>
        <p:spPr>
          <a:xfrm>
            <a:off x="4376584" y="81237"/>
            <a:ext cx="807053" cy="5534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825" dirty="0">
                <a:solidFill>
                  <a:schemeClr val="tx1"/>
                </a:solidFill>
              </a:rPr>
              <a:t>UTD upper management</a:t>
            </a:r>
          </a:p>
        </p:txBody>
      </p:sp>
      <p:sp>
        <p:nvSpPr>
          <p:cNvPr id="9" name="Oval 8">
            <a:extLst>
              <a:ext uri="{FF2B5EF4-FFF2-40B4-BE49-F238E27FC236}">
                <a16:creationId xmlns:a16="http://schemas.microsoft.com/office/drawing/2014/main" id="{DEBCE19C-2012-459D-A5D8-C1BDDFA2D525}"/>
              </a:ext>
            </a:extLst>
          </p:cNvPr>
          <p:cNvSpPr/>
          <p:nvPr/>
        </p:nvSpPr>
        <p:spPr>
          <a:xfrm>
            <a:off x="2970133" y="1323674"/>
            <a:ext cx="678418" cy="6357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IT department</a:t>
            </a:r>
          </a:p>
        </p:txBody>
      </p:sp>
      <p:sp>
        <p:nvSpPr>
          <p:cNvPr id="10" name="Oval 9">
            <a:extLst>
              <a:ext uri="{FF2B5EF4-FFF2-40B4-BE49-F238E27FC236}">
                <a16:creationId xmlns:a16="http://schemas.microsoft.com/office/drawing/2014/main" id="{70AD2BFF-7F42-424D-B966-A23EC9CAE866}"/>
              </a:ext>
            </a:extLst>
          </p:cNvPr>
          <p:cNvSpPr/>
          <p:nvPr/>
        </p:nvSpPr>
        <p:spPr>
          <a:xfrm>
            <a:off x="2261378" y="789698"/>
            <a:ext cx="746379" cy="67688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Purchasing / procurement department</a:t>
            </a:r>
          </a:p>
        </p:txBody>
      </p:sp>
      <p:sp>
        <p:nvSpPr>
          <p:cNvPr id="11" name="Oval 10">
            <a:extLst>
              <a:ext uri="{FF2B5EF4-FFF2-40B4-BE49-F238E27FC236}">
                <a16:creationId xmlns:a16="http://schemas.microsoft.com/office/drawing/2014/main" id="{8220528F-10D8-404B-AC7E-6FADEEEA5625}"/>
              </a:ext>
            </a:extLst>
          </p:cNvPr>
          <p:cNvSpPr/>
          <p:nvPr/>
        </p:nvSpPr>
        <p:spPr>
          <a:xfrm>
            <a:off x="3360695" y="3456262"/>
            <a:ext cx="512146" cy="5208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Design team</a:t>
            </a:r>
          </a:p>
        </p:txBody>
      </p:sp>
      <p:sp>
        <p:nvSpPr>
          <p:cNvPr id="13" name="Oval 12">
            <a:extLst>
              <a:ext uri="{FF2B5EF4-FFF2-40B4-BE49-F238E27FC236}">
                <a16:creationId xmlns:a16="http://schemas.microsoft.com/office/drawing/2014/main" id="{7B6C46B7-77C8-4396-B489-AEB26D9F6AA3}"/>
              </a:ext>
            </a:extLst>
          </p:cNvPr>
          <p:cNvSpPr/>
          <p:nvPr/>
        </p:nvSpPr>
        <p:spPr>
          <a:xfrm>
            <a:off x="3688699" y="4343598"/>
            <a:ext cx="561213" cy="543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Testing/QA team</a:t>
            </a:r>
          </a:p>
        </p:txBody>
      </p:sp>
      <p:sp>
        <p:nvSpPr>
          <p:cNvPr id="15" name="Oval 14">
            <a:extLst>
              <a:ext uri="{FF2B5EF4-FFF2-40B4-BE49-F238E27FC236}">
                <a16:creationId xmlns:a16="http://schemas.microsoft.com/office/drawing/2014/main" id="{8A988197-6252-4AA4-82CB-80DF2A059BE9}"/>
              </a:ext>
            </a:extLst>
          </p:cNvPr>
          <p:cNvSpPr/>
          <p:nvPr/>
        </p:nvSpPr>
        <p:spPr>
          <a:xfrm>
            <a:off x="4210728" y="3713082"/>
            <a:ext cx="569383" cy="532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Internal project manager</a:t>
            </a:r>
          </a:p>
        </p:txBody>
      </p:sp>
      <p:sp>
        <p:nvSpPr>
          <p:cNvPr id="16" name="Oval 15">
            <a:extLst>
              <a:ext uri="{FF2B5EF4-FFF2-40B4-BE49-F238E27FC236}">
                <a16:creationId xmlns:a16="http://schemas.microsoft.com/office/drawing/2014/main" id="{297EF18E-3606-4569-9369-3819DB8E064D}"/>
              </a:ext>
            </a:extLst>
          </p:cNvPr>
          <p:cNvSpPr/>
          <p:nvPr/>
        </p:nvSpPr>
        <p:spPr>
          <a:xfrm>
            <a:off x="4572547" y="4449963"/>
            <a:ext cx="728706" cy="45468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Development team</a:t>
            </a:r>
          </a:p>
        </p:txBody>
      </p:sp>
      <p:sp>
        <p:nvSpPr>
          <p:cNvPr id="17" name="Oval 16">
            <a:extLst>
              <a:ext uri="{FF2B5EF4-FFF2-40B4-BE49-F238E27FC236}">
                <a16:creationId xmlns:a16="http://schemas.microsoft.com/office/drawing/2014/main" id="{3473E7AC-C78E-4532-9119-D3CE26A8FF3D}"/>
              </a:ext>
            </a:extLst>
          </p:cNvPr>
          <p:cNvSpPr/>
          <p:nvPr/>
        </p:nvSpPr>
        <p:spPr>
          <a:xfrm>
            <a:off x="4907896" y="3332812"/>
            <a:ext cx="678418" cy="4546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Deployment team</a:t>
            </a:r>
          </a:p>
        </p:txBody>
      </p:sp>
      <p:sp>
        <p:nvSpPr>
          <p:cNvPr id="18" name="Oval 17">
            <a:extLst>
              <a:ext uri="{FF2B5EF4-FFF2-40B4-BE49-F238E27FC236}">
                <a16:creationId xmlns:a16="http://schemas.microsoft.com/office/drawing/2014/main" id="{926A6824-936E-43D7-AD3B-DF5583F7584F}"/>
              </a:ext>
            </a:extLst>
          </p:cNvPr>
          <p:cNvSpPr/>
          <p:nvPr/>
        </p:nvSpPr>
        <p:spPr>
          <a:xfrm>
            <a:off x="4533139" y="1811491"/>
            <a:ext cx="700736" cy="6041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Hardware development manager</a:t>
            </a:r>
          </a:p>
        </p:txBody>
      </p:sp>
      <p:sp>
        <p:nvSpPr>
          <p:cNvPr id="19" name="Oval 18">
            <a:extLst>
              <a:ext uri="{FF2B5EF4-FFF2-40B4-BE49-F238E27FC236}">
                <a16:creationId xmlns:a16="http://schemas.microsoft.com/office/drawing/2014/main" id="{3F494471-B1F1-459E-AC25-E1085E94ACCE}"/>
              </a:ext>
            </a:extLst>
          </p:cNvPr>
          <p:cNvSpPr/>
          <p:nvPr/>
        </p:nvSpPr>
        <p:spPr>
          <a:xfrm>
            <a:off x="3996914" y="2741815"/>
            <a:ext cx="786406" cy="6546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Requirements team</a:t>
            </a:r>
          </a:p>
        </p:txBody>
      </p:sp>
      <p:sp>
        <p:nvSpPr>
          <p:cNvPr id="20" name="Oval 19">
            <a:extLst>
              <a:ext uri="{FF2B5EF4-FFF2-40B4-BE49-F238E27FC236}">
                <a16:creationId xmlns:a16="http://schemas.microsoft.com/office/drawing/2014/main" id="{FB435C03-F424-4A3F-B27F-B809289AAC8A}"/>
              </a:ext>
            </a:extLst>
          </p:cNvPr>
          <p:cNvSpPr/>
          <p:nvPr/>
        </p:nvSpPr>
        <p:spPr>
          <a:xfrm>
            <a:off x="3729701" y="1028346"/>
            <a:ext cx="883803" cy="415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network administrator(s)</a:t>
            </a:r>
          </a:p>
        </p:txBody>
      </p:sp>
      <p:sp>
        <p:nvSpPr>
          <p:cNvPr id="21" name="Oval 20">
            <a:extLst>
              <a:ext uri="{FF2B5EF4-FFF2-40B4-BE49-F238E27FC236}">
                <a16:creationId xmlns:a16="http://schemas.microsoft.com/office/drawing/2014/main" id="{C96EF7AC-5B16-4666-9E41-CB2EE2557CB5}"/>
              </a:ext>
            </a:extLst>
          </p:cNvPr>
          <p:cNvSpPr/>
          <p:nvPr/>
        </p:nvSpPr>
        <p:spPr>
          <a:xfrm>
            <a:off x="3687302" y="1889956"/>
            <a:ext cx="700736" cy="5782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sz="675" dirty="0">
                <a:solidFill>
                  <a:schemeClr val="tx1"/>
                </a:solidFill>
              </a:rPr>
              <a:t>UTD database administrator</a:t>
            </a:r>
          </a:p>
        </p:txBody>
      </p:sp>
      <p:sp>
        <p:nvSpPr>
          <p:cNvPr id="22" name="Oval 21">
            <a:extLst>
              <a:ext uri="{FF2B5EF4-FFF2-40B4-BE49-F238E27FC236}">
                <a16:creationId xmlns:a16="http://schemas.microsoft.com/office/drawing/2014/main" id="{E7F306C4-6C6A-4450-A4FD-CABAC17D6D6C}"/>
              </a:ext>
            </a:extLst>
          </p:cNvPr>
          <p:cNvSpPr/>
          <p:nvPr/>
        </p:nvSpPr>
        <p:spPr>
          <a:xfrm>
            <a:off x="4753686" y="1046074"/>
            <a:ext cx="659564" cy="48677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sz="675" dirty="0">
                <a:solidFill>
                  <a:schemeClr val="tx1"/>
                </a:solidFill>
              </a:rPr>
              <a:t>Internal upper management</a:t>
            </a:r>
          </a:p>
        </p:txBody>
      </p:sp>
      <p:cxnSp>
        <p:nvCxnSpPr>
          <p:cNvPr id="3" name="Straight Connector 2">
            <a:extLst>
              <a:ext uri="{FF2B5EF4-FFF2-40B4-BE49-F238E27FC236}">
                <a16:creationId xmlns:a16="http://schemas.microsoft.com/office/drawing/2014/main" id="{E69D716D-8500-4E36-8C82-28968D10E78F}"/>
              </a:ext>
            </a:extLst>
          </p:cNvPr>
          <p:cNvCxnSpPr/>
          <p:nvPr/>
        </p:nvCxnSpPr>
        <p:spPr>
          <a:xfrm>
            <a:off x="500634" y="1466585"/>
            <a:ext cx="1707642" cy="0"/>
          </a:xfrm>
          <a:prstGeom prst="line">
            <a:avLst/>
          </a:prstGeom>
          <a:ln w="57150">
            <a:solidFill>
              <a:srgbClr val="DAE3F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E64C3EC-47AE-4696-89F8-C35025F33A34}"/>
              </a:ext>
            </a:extLst>
          </p:cNvPr>
          <p:cNvSpPr txBox="1"/>
          <p:nvPr/>
        </p:nvSpPr>
        <p:spPr>
          <a:xfrm>
            <a:off x="500634" y="1189586"/>
            <a:ext cx="1035558" cy="253916"/>
          </a:xfrm>
          <a:prstGeom prst="rect">
            <a:avLst/>
          </a:prstGeom>
          <a:noFill/>
        </p:spPr>
        <p:txBody>
          <a:bodyPr wrap="square" rtlCol="0">
            <a:spAutoFit/>
          </a:bodyPr>
          <a:lstStyle/>
          <a:p>
            <a:r>
              <a:rPr lang="en-US" sz="1050" dirty="0"/>
              <a:t>Level 1</a:t>
            </a:r>
          </a:p>
        </p:txBody>
      </p:sp>
      <p:cxnSp>
        <p:nvCxnSpPr>
          <p:cNvPr id="25" name="Straight Connector 24">
            <a:extLst>
              <a:ext uri="{FF2B5EF4-FFF2-40B4-BE49-F238E27FC236}">
                <a16:creationId xmlns:a16="http://schemas.microsoft.com/office/drawing/2014/main" id="{556A8F1A-429C-42F7-89F6-C57EFD60426A}"/>
              </a:ext>
            </a:extLst>
          </p:cNvPr>
          <p:cNvCxnSpPr>
            <a:cxnSpLocks/>
          </p:cNvCxnSpPr>
          <p:nvPr/>
        </p:nvCxnSpPr>
        <p:spPr>
          <a:xfrm>
            <a:off x="500634" y="2388398"/>
            <a:ext cx="2021548" cy="0"/>
          </a:xfrm>
          <a:prstGeom prst="line">
            <a:avLst/>
          </a:prstGeom>
          <a:ln w="57150">
            <a:solidFill>
              <a:srgbClr val="B4C7E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D417EE-15BD-4452-A0DC-21E75A581AAD}"/>
              </a:ext>
            </a:extLst>
          </p:cNvPr>
          <p:cNvSpPr txBox="1"/>
          <p:nvPr/>
        </p:nvSpPr>
        <p:spPr>
          <a:xfrm>
            <a:off x="500634" y="2111399"/>
            <a:ext cx="1349464" cy="253916"/>
          </a:xfrm>
          <a:prstGeom prst="rect">
            <a:avLst/>
          </a:prstGeom>
          <a:noFill/>
        </p:spPr>
        <p:txBody>
          <a:bodyPr wrap="square" rtlCol="0">
            <a:spAutoFit/>
          </a:bodyPr>
          <a:lstStyle/>
          <a:p>
            <a:r>
              <a:rPr lang="en-US" sz="1050" dirty="0"/>
              <a:t>Level 2</a:t>
            </a:r>
          </a:p>
        </p:txBody>
      </p:sp>
      <p:cxnSp>
        <p:nvCxnSpPr>
          <p:cNvPr id="31" name="Straight Connector 30">
            <a:extLst>
              <a:ext uri="{FF2B5EF4-FFF2-40B4-BE49-F238E27FC236}">
                <a16:creationId xmlns:a16="http://schemas.microsoft.com/office/drawing/2014/main" id="{B4CAC675-1C60-480B-BCF6-8E2483FBDA3A}"/>
              </a:ext>
            </a:extLst>
          </p:cNvPr>
          <p:cNvCxnSpPr>
            <a:cxnSpLocks/>
          </p:cNvCxnSpPr>
          <p:nvPr/>
        </p:nvCxnSpPr>
        <p:spPr>
          <a:xfrm>
            <a:off x="500634" y="3067729"/>
            <a:ext cx="2553522" cy="0"/>
          </a:xfrm>
          <a:prstGeom prst="line">
            <a:avLst/>
          </a:prstGeom>
          <a:ln w="57150">
            <a:solidFill>
              <a:srgbClr val="8FAADC"/>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B85686-AEDB-477E-9B96-597F12242DB9}"/>
              </a:ext>
            </a:extLst>
          </p:cNvPr>
          <p:cNvSpPr txBox="1"/>
          <p:nvPr/>
        </p:nvSpPr>
        <p:spPr>
          <a:xfrm>
            <a:off x="500634" y="2790730"/>
            <a:ext cx="1349464" cy="253916"/>
          </a:xfrm>
          <a:prstGeom prst="rect">
            <a:avLst/>
          </a:prstGeom>
          <a:noFill/>
          <a:ln>
            <a:noFill/>
          </a:ln>
        </p:spPr>
        <p:txBody>
          <a:bodyPr wrap="square" rtlCol="0">
            <a:spAutoFit/>
          </a:bodyPr>
          <a:lstStyle/>
          <a:p>
            <a:r>
              <a:rPr lang="en-US" sz="1050" dirty="0"/>
              <a:t>Level 3</a:t>
            </a:r>
          </a:p>
        </p:txBody>
      </p:sp>
      <p:cxnSp>
        <p:nvCxnSpPr>
          <p:cNvPr id="34" name="Straight Connector 33">
            <a:extLst>
              <a:ext uri="{FF2B5EF4-FFF2-40B4-BE49-F238E27FC236}">
                <a16:creationId xmlns:a16="http://schemas.microsoft.com/office/drawing/2014/main" id="{C449390A-8006-4567-825A-EA11E31DB38D}"/>
              </a:ext>
            </a:extLst>
          </p:cNvPr>
          <p:cNvCxnSpPr>
            <a:cxnSpLocks/>
          </p:cNvCxnSpPr>
          <p:nvPr/>
        </p:nvCxnSpPr>
        <p:spPr>
          <a:xfrm>
            <a:off x="500634" y="4226210"/>
            <a:ext cx="2955798" cy="0"/>
          </a:xfrm>
          <a:prstGeom prst="line">
            <a:avLst/>
          </a:prstGeom>
          <a:ln w="57150">
            <a:solidFill>
              <a:srgbClr val="4472C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DB041F8-9ACE-4206-956B-FB9F528E6873}"/>
              </a:ext>
            </a:extLst>
          </p:cNvPr>
          <p:cNvSpPr txBox="1"/>
          <p:nvPr/>
        </p:nvSpPr>
        <p:spPr>
          <a:xfrm>
            <a:off x="500634" y="3949211"/>
            <a:ext cx="1349464" cy="253916"/>
          </a:xfrm>
          <a:prstGeom prst="rect">
            <a:avLst/>
          </a:prstGeom>
          <a:noFill/>
        </p:spPr>
        <p:txBody>
          <a:bodyPr wrap="square" rtlCol="0">
            <a:spAutoFit/>
          </a:bodyPr>
          <a:lstStyle/>
          <a:p>
            <a:r>
              <a:rPr lang="en-US" sz="1050" dirty="0"/>
              <a:t>Level 4</a:t>
            </a:r>
          </a:p>
        </p:txBody>
      </p:sp>
      <p:sp>
        <p:nvSpPr>
          <p:cNvPr id="2" name="TextBox 1">
            <a:extLst>
              <a:ext uri="{FF2B5EF4-FFF2-40B4-BE49-F238E27FC236}">
                <a16:creationId xmlns:a16="http://schemas.microsoft.com/office/drawing/2014/main" id="{AFECA7B2-6F30-410F-B2AA-675B6C7FC243}"/>
              </a:ext>
            </a:extLst>
          </p:cNvPr>
          <p:cNvSpPr txBox="1"/>
          <p:nvPr/>
        </p:nvSpPr>
        <p:spPr>
          <a:xfrm>
            <a:off x="5832764" y="39570"/>
            <a:ext cx="3215663" cy="253916"/>
          </a:xfrm>
          <a:prstGeom prst="rect">
            <a:avLst/>
          </a:prstGeom>
          <a:noFill/>
        </p:spPr>
        <p:txBody>
          <a:bodyPr wrap="square" rtlCol="0">
            <a:spAutoFit/>
          </a:bodyPr>
          <a:lstStyle/>
          <a:p>
            <a:r>
              <a:rPr lang="en-US" sz="1050" b="1" dirty="0">
                <a:solidFill>
                  <a:schemeClr val="accent2"/>
                </a:solidFill>
              </a:rPr>
              <a:t>Mohammad Asif, Everett McCrea, Luke Padgett</a:t>
            </a:r>
          </a:p>
        </p:txBody>
      </p:sp>
    </p:spTree>
    <p:extLst>
      <p:ext uri="{BB962C8B-B14F-4D97-AF65-F5344CB8AC3E}">
        <p14:creationId xmlns:p14="http://schemas.microsoft.com/office/powerpoint/2010/main" val="118594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24FCA54C-2E1C-4F87-999B-28D01236B7CB}"/>
              </a:ext>
            </a:extLst>
          </p:cNvPr>
          <p:cNvCxnSpPr>
            <a:cxnSpLocks/>
          </p:cNvCxnSpPr>
          <p:nvPr/>
        </p:nvCxnSpPr>
        <p:spPr>
          <a:xfrm flipV="1">
            <a:off x="425196" y="212598"/>
            <a:ext cx="0" cy="4588002"/>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610C31-75BE-4916-B2EB-C9B060C83E4E}"/>
              </a:ext>
            </a:extLst>
          </p:cNvPr>
          <p:cNvCxnSpPr>
            <a:cxnSpLocks/>
          </p:cNvCxnSpPr>
          <p:nvPr/>
        </p:nvCxnSpPr>
        <p:spPr>
          <a:xfrm>
            <a:off x="404693" y="4795510"/>
            <a:ext cx="840426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6824DB-B7B6-44D1-9585-C52CEF043F60}"/>
              </a:ext>
            </a:extLst>
          </p:cNvPr>
          <p:cNvSpPr txBox="1"/>
          <p:nvPr/>
        </p:nvSpPr>
        <p:spPr>
          <a:xfrm rot="16200000">
            <a:off x="-406716" y="2192237"/>
            <a:ext cx="1225244" cy="461665"/>
          </a:xfrm>
          <a:prstGeom prst="rect">
            <a:avLst/>
          </a:prstGeom>
          <a:noFill/>
        </p:spPr>
        <p:txBody>
          <a:bodyPr wrap="square" rtlCol="0">
            <a:spAutoFit/>
          </a:bodyPr>
          <a:lstStyle/>
          <a:p>
            <a:r>
              <a:rPr lang="en-US" sz="2400" dirty="0">
                <a:solidFill>
                  <a:schemeClr val="bg1"/>
                </a:solidFill>
              </a:rPr>
              <a:t>Power</a:t>
            </a:r>
          </a:p>
        </p:txBody>
      </p:sp>
      <p:sp>
        <p:nvSpPr>
          <p:cNvPr id="14" name="TextBox 13">
            <a:extLst>
              <a:ext uri="{FF2B5EF4-FFF2-40B4-BE49-F238E27FC236}">
                <a16:creationId xmlns:a16="http://schemas.microsoft.com/office/drawing/2014/main" id="{1A0871E8-54CC-45FE-B4D2-5039F87E4E3A}"/>
              </a:ext>
            </a:extLst>
          </p:cNvPr>
          <p:cNvSpPr txBox="1"/>
          <p:nvPr/>
        </p:nvSpPr>
        <p:spPr>
          <a:xfrm>
            <a:off x="3879059" y="4743451"/>
            <a:ext cx="1744497" cy="461665"/>
          </a:xfrm>
          <a:prstGeom prst="rect">
            <a:avLst/>
          </a:prstGeom>
          <a:noFill/>
        </p:spPr>
        <p:txBody>
          <a:bodyPr wrap="square" rtlCol="0">
            <a:spAutoFit/>
          </a:bodyPr>
          <a:lstStyle/>
          <a:p>
            <a:r>
              <a:rPr lang="en-US" sz="2400" dirty="0">
                <a:solidFill>
                  <a:schemeClr val="bg1"/>
                </a:solidFill>
              </a:rPr>
              <a:t>Influence</a:t>
            </a:r>
          </a:p>
        </p:txBody>
      </p:sp>
      <p:cxnSp>
        <p:nvCxnSpPr>
          <p:cNvPr id="16" name="Straight Connector 15">
            <a:extLst>
              <a:ext uri="{FF2B5EF4-FFF2-40B4-BE49-F238E27FC236}">
                <a16:creationId xmlns:a16="http://schemas.microsoft.com/office/drawing/2014/main" id="{0B6170C3-1324-4B1E-A7CF-CA08241F21A9}"/>
              </a:ext>
            </a:extLst>
          </p:cNvPr>
          <p:cNvCxnSpPr/>
          <p:nvPr/>
        </p:nvCxnSpPr>
        <p:spPr>
          <a:xfrm>
            <a:off x="425197" y="2443163"/>
            <a:ext cx="8254460" cy="0"/>
          </a:xfrm>
          <a:prstGeom prst="line">
            <a:avLst/>
          </a:prstGeom>
          <a:ln w="381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F57D71-B1FD-4045-A1E0-AB3F9BDB3387}"/>
              </a:ext>
            </a:extLst>
          </p:cNvPr>
          <p:cNvCxnSpPr>
            <a:cxnSpLocks/>
          </p:cNvCxnSpPr>
          <p:nvPr/>
        </p:nvCxnSpPr>
        <p:spPr>
          <a:xfrm flipV="1">
            <a:off x="4552426" y="100013"/>
            <a:ext cx="0" cy="4643439"/>
          </a:xfrm>
          <a:prstGeom prst="line">
            <a:avLst/>
          </a:prstGeom>
          <a:ln w="38100">
            <a:solidFill>
              <a:schemeClr val="accent6">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746E958-548E-48B3-B132-8622E3829C61}"/>
              </a:ext>
            </a:extLst>
          </p:cNvPr>
          <p:cNvSpPr txBox="1"/>
          <p:nvPr/>
        </p:nvSpPr>
        <p:spPr>
          <a:xfrm>
            <a:off x="439269" y="2198444"/>
            <a:ext cx="1127709" cy="253916"/>
          </a:xfrm>
          <a:prstGeom prst="rect">
            <a:avLst/>
          </a:prstGeom>
          <a:noFill/>
        </p:spPr>
        <p:txBody>
          <a:bodyPr wrap="square" rtlCol="0">
            <a:spAutoFit/>
          </a:bodyPr>
          <a:lstStyle/>
          <a:p>
            <a:r>
              <a:rPr lang="en-US" sz="1050" dirty="0">
                <a:solidFill>
                  <a:srgbClr val="FFFF00"/>
                </a:solidFill>
              </a:rPr>
              <a:t>Keep satisfied</a:t>
            </a:r>
          </a:p>
        </p:txBody>
      </p:sp>
      <p:sp>
        <p:nvSpPr>
          <p:cNvPr id="22" name="TextBox 21">
            <a:extLst>
              <a:ext uri="{FF2B5EF4-FFF2-40B4-BE49-F238E27FC236}">
                <a16:creationId xmlns:a16="http://schemas.microsoft.com/office/drawing/2014/main" id="{D3C744A4-410F-4055-9D7C-4C118B654307}"/>
              </a:ext>
            </a:extLst>
          </p:cNvPr>
          <p:cNvSpPr txBox="1"/>
          <p:nvPr/>
        </p:nvSpPr>
        <p:spPr>
          <a:xfrm>
            <a:off x="451983" y="2456333"/>
            <a:ext cx="935827" cy="253916"/>
          </a:xfrm>
          <a:prstGeom prst="rect">
            <a:avLst/>
          </a:prstGeom>
          <a:noFill/>
        </p:spPr>
        <p:txBody>
          <a:bodyPr wrap="square" rtlCol="0">
            <a:spAutoFit/>
          </a:bodyPr>
          <a:lstStyle/>
          <a:p>
            <a:r>
              <a:rPr lang="en-US" sz="1050" dirty="0">
                <a:solidFill>
                  <a:srgbClr val="FFFF00"/>
                </a:solidFill>
              </a:rPr>
              <a:t>Monitor</a:t>
            </a:r>
          </a:p>
        </p:txBody>
      </p:sp>
      <p:sp>
        <p:nvSpPr>
          <p:cNvPr id="23" name="TextBox 22">
            <a:extLst>
              <a:ext uri="{FF2B5EF4-FFF2-40B4-BE49-F238E27FC236}">
                <a16:creationId xmlns:a16="http://schemas.microsoft.com/office/drawing/2014/main" id="{9DC1D2DF-D2E5-4D8B-8063-E48DC29798AE}"/>
              </a:ext>
            </a:extLst>
          </p:cNvPr>
          <p:cNvSpPr txBox="1"/>
          <p:nvPr/>
        </p:nvSpPr>
        <p:spPr>
          <a:xfrm>
            <a:off x="4578862" y="2198444"/>
            <a:ext cx="1227575" cy="253916"/>
          </a:xfrm>
          <a:prstGeom prst="rect">
            <a:avLst/>
          </a:prstGeom>
          <a:noFill/>
        </p:spPr>
        <p:txBody>
          <a:bodyPr wrap="square" rtlCol="0">
            <a:spAutoFit/>
          </a:bodyPr>
          <a:lstStyle/>
          <a:p>
            <a:r>
              <a:rPr lang="en-US" sz="1050" dirty="0">
                <a:solidFill>
                  <a:srgbClr val="FFFF00"/>
                </a:solidFill>
              </a:rPr>
              <a:t>Manage closely</a:t>
            </a:r>
          </a:p>
        </p:txBody>
      </p:sp>
      <p:sp>
        <p:nvSpPr>
          <p:cNvPr id="24" name="TextBox 23">
            <a:extLst>
              <a:ext uri="{FF2B5EF4-FFF2-40B4-BE49-F238E27FC236}">
                <a16:creationId xmlns:a16="http://schemas.microsoft.com/office/drawing/2014/main" id="{840A6DA5-120E-4873-9A23-3AC543D9702A}"/>
              </a:ext>
            </a:extLst>
          </p:cNvPr>
          <p:cNvSpPr txBox="1"/>
          <p:nvPr/>
        </p:nvSpPr>
        <p:spPr>
          <a:xfrm>
            <a:off x="4591575" y="2456333"/>
            <a:ext cx="1458163" cy="253916"/>
          </a:xfrm>
          <a:prstGeom prst="rect">
            <a:avLst/>
          </a:prstGeom>
          <a:noFill/>
        </p:spPr>
        <p:txBody>
          <a:bodyPr wrap="square" rtlCol="0">
            <a:spAutoFit/>
          </a:bodyPr>
          <a:lstStyle/>
          <a:p>
            <a:r>
              <a:rPr lang="en-US" sz="1050" dirty="0">
                <a:solidFill>
                  <a:srgbClr val="FFFF00"/>
                </a:solidFill>
              </a:rPr>
              <a:t>Keep informed</a:t>
            </a:r>
          </a:p>
        </p:txBody>
      </p:sp>
      <p:sp>
        <p:nvSpPr>
          <p:cNvPr id="25" name="Oval 24">
            <a:extLst>
              <a:ext uri="{FF2B5EF4-FFF2-40B4-BE49-F238E27FC236}">
                <a16:creationId xmlns:a16="http://schemas.microsoft.com/office/drawing/2014/main" id="{40686F08-2010-4FE4-A3A5-8239770B882E}"/>
              </a:ext>
            </a:extLst>
          </p:cNvPr>
          <p:cNvSpPr/>
          <p:nvPr/>
        </p:nvSpPr>
        <p:spPr>
          <a:xfrm>
            <a:off x="4935123" y="4254813"/>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26" name="TextBox 25">
            <a:extLst>
              <a:ext uri="{FF2B5EF4-FFF2-40B4-BE49-F238E27FC236}">
                <a16:creationId xmlns:a16="http://schemas.microsoft.com/office/drawing/2014/main" id="{27F8379B-C0F8-4330-B7F6-DE10646DB9F8}"/>
              </a:ext>
            </a:extLst>
          </p:cNvPr>
          <p:cNvSpPr txBox="1"/>
          <p:nvPr/>
        </p:nvSpPr>
        <p:spPr>
          <a:xfrm>
            <a:off x="4474209" y="4369106"/>
            <a:ext cx="1007551" cy="369332"/>
          </a:xfrm>
          <a:prstGeom prst="rect">
            <a:avLst/>
          </a:prstGeom>
          <a:noFill/>
        </p:spPr>
        <p:txBody>
          <a:bodyPr wrap="square" rtlCol="0">
            <a:spAutoFit/>
          </a:bodyPr>
          <a:lstStyle/>
          <a:p>
            <a:pPr algn="ctr"/>
            <a:r>
              <a:rPr lang="en-US" sz="900" dirty="0">
                <a:solidFill>
                  <a:schemeClr val="bg1"/>
                </a:solidFill>
              </a:rPr>
              <a:t>UTD upper management</a:t>
            </a:r>
          </a:p>
        </p:txBody>
      </p:sp>
      <p:sp>
        <p:nvSpPr>
          <p:cNvPr id="27" name="Oval 26">
            <a:extLst>
              <a:ext uri="{FF2B5EF4-FFF2-40B4-BE49-F238E27FC236}">
                <a16:creationId xmlns:a16="http://schemas.microsoft.com/office/drawing/2014/main" id="{73111FFD-7DD7-479E-98A0-2D28312EED5B}"/>
              </a:ext>
            </a:extLst>
          </p:cNvPr>
          <p:cNvSpPr/>
          <p:nvPr/>
        </p:nvSpPr>
        <p:spPr>
          <a:xfrm>
            <a:off x="5871992" y="3038734"/>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28" name="TextBox 27">
            <a:extLst>
              <a:ext uri="{FF2B5EF4-FFF2-40B4-BE49-F238E27FC236}">
                <a16:creationId xmlns:a16="http://schemas.microsoft.com/office/drawing/2014/main" id="{0B6DA709-3587-4568-B308-11FC534A0327}"/>
              </a:ext>
            </a:extLst>
          </p:cNvPr>
          <p:cNvSpPr txBox="1"/>
          <p:nvPr/>
        </p:nvSpPr>
        <p:spPr>
          <a:xfrm>
            <a:off x="5411078" y="3153026"/>
            <a:ext cx="1007551" cy="369332"/>
          </a:xfrm>
          <a:prstGeom prst="rect">
            <a:avLst/>
          </a:prstGeom>
          <a:noFill/>
        </p:spPr>
        <p:txBody>
          <a:bodyPr wrap="square" rtlCol="0">
            <a:spAutoFit/>
          </a:bodyPr>
          <a:lstStyle/>
          <a:p>
            <a:pPr algn="ctr"/>
            <a:r>
              <a:rPr lang="en-US" sz="900" dirty="0">
                <a:solidFill>
                  <a:schemeClr val="bg1"/>
                </a:solidFill>
              </a:rPr>
              <a:t>UTD IT department</a:t>
            </a:r>
          </a:p>
        </p:txBody>
      </p:sp>
      <p:sp>
        <p:nvSpPr>
          <p:cNvPr id="29" name="Oval 28">
            <a:extLst>
              <a:ext uri="{FF2B5EF4-FFF2-40B4-BE49-F238E27FC236}">
                <a16:creationId xmlns:a16="http://schemas.microsoft.com/office/drawing/2014/main" id="{69441FA3-3A92-4F6F-A4F6-94FA737EF907}"/>
              </a:ext>
            </a:extLst>
          </p:cNvPr>
          <p:cNvSpPr/>
          <p:nvPr/>
        </p:nvSpPr>
        <p:spPr>
          <a:xfrm>
            <a:off x="865607" y="3308000"/>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0" name="TextBox 29">
            <a:extLst>
              <a:ext uri="{FF2B5EF4-FFF2-40B4-BE49-F238E27FC236}">
                <a16:creationId xmlns:a16="http://schemas.microsoft.com/office/drawing/2014/main" id="{66152DAA-31BC-41AE-B52C-1A4C228765AA}"/>
              </a:ext>
            </a:extLst>
          </p:cNvPr>
          <p:cNvSpPr txBox="1"/>
          <p:nvPr/>
        </p:nvSpPr>
        <p:spPr>
          <a:xfrm>
            <a:off x="404693" y="3422293"/>
            <a:ext cx="1007551" cy="507831"/>
          </a:xfrm>
          <a:prstGeom prst="rect">
            <a:avLst/>
          </a:prstGeom>
          <a:noFill/>
        </p:spPr>
        <p:txBody>
          <a:bodyPr wrap="square" rtlCol="0">
            <a:spAutoFit/>
          </a:bodyPr>
          <a:lstStyle/>
          <a:p>
            <a:pPr algn="ctr"/>
            <a:r>
              <a:rPr lang="en-US" sz="900" dirty="0">
                <a:solidFill>
                  <a:schemeClr val="bg1"/>
                </a:solidFill>
              </a:rPr>
              <a:t>Purchasing/ procurement department</a:t>
            </a:r>
          </a:p>
        </p:txBody>
      </p:sp>
      <p:sp>
        <p:nvSpPr>
          <p:cNvPr id="31" name="Oval 30">
            <a:extLst>
              <a:ext uri="{FF2B5EF4-FFF2-40B4-BE49-F238E27FC236}">
                <a16:creationId xmlns:a16="http://schemas.microsoft.com/office/drawing/2014/main" id="{EBEAE537-D642-49A9-8677-3C071FF520BC}"/>
              </a:ext>
            </a:extLst>
          </p:cNvPr>
          <p:cNvSpPr/>
          <p:nvPr/>
        </p:nvSpPr>
        <p:spPr>
          <a:xfrm>
            <a:off x="8399092" y="85290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2" name="TextBox 31">
            <a:extLst>
              <a:ext uri="{FF2B5EF4-FFF2-40B4-BE49-F238E27FC236}">
                <a16:creationId xmlns:a16="http://schemas.microsoft.com/office/drawing/2014/main" id="{AEB89F34-BB08-4BB5-9E08-24C5BB49E2DF}"/>
              </a:ext>
            </a:extLst>
          </p:cNvPr>
          <p:cNvSpPr txBox="1"/>
          <p:nvPr/>
        </p:nvSpPr>
        <p:spPr>
          <a:xfrm>
            <a:off x="7938178" y="967200"/>
            <a:ext cx="1007551" cy="230832"/>
          </a:xfrm>
          <a:prstGeom prst="rect">
            <a:avLst/>
          </a:prstGeom>
          <a:noFill/>
        </p:spPr>
        <p:txBody>
          <a:bodyPr wrap="square" rtlCol="0">
            <a:spAutoFit/>
          </a:bodyPr>
          <a:lstStyle/>
          <a:p>
            <a:pPr algn="ctr"/>
            <a:r>
              <a:rPr lang="en-US" sz="900" dirty="0">
                <a:solidFill>
                  <a:schemeClr val="bg1"/>
                </a:solidFill>
              </a:rPr>
              <a:t>Design Team</a:t>
            </a:r>
          </a:p>
        </p:txBody>
      </p:sp>
      <p:sp>
        <p:nvSpPr>
          <p:cNvPr id="35" name="Oval 34">
            <a:extLst>
              <a:ext uri="{FF2B5EF4-FFF2-40B4-BE49-F238E27FC236}">
                <a16:creationId xmlns:a16="http://schemas.microsoft.com/office/drawing/2014/main" id="{5A8974F1-620C-4FC8-A127-B31750A4F083}"/>
              </a:ext>
            </a:extLst>
          </p:cNvPr>
          <p:cNvSpPr/>
          <p:nvPr/>
        </p:nvSpPr>
        <p:spPr>
          <a:xfrm>
            <a:off x="7299065" y="66945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36" name="TextBox 35">
            <a:extLst>
              <a:ext uri="{FF2B5EF4-FFF2-40B4-BE49-F238E27FC236}">
                <a16:creationId xmlns:a16="http://schemas.microsoft.com/office/drawing/2014/main" id="{2D825D14-10F2-4A00-BF1E-082167E286E7}"/>
              </a:ext>
            </a:extLst>
          </p:cNvPr>
          <p:cNvSpPr txBox="1"/>
          <p:nvPr/>
        </p:nvSpPr>
        <p:spPr>
          <a:xfrm>
            <a:off x="6838151" y="783751"/>
            <a:ext cx="1007551" cy="369332"/>
          </a:xfrm>
          <a:prstGeom prst="rect">
            <a:avLst/>
          </a:prstGeom>
          <a:noFill/>
        </p:spPr>
        <p:txBody>
          <a:bodyPr wrap="square" rtlCol="0">
            <a:spAutoFit/>
          </a:bodyPr>
          <a:lstStyle/>
          <a:p>
            <a:pPr algn="ctr"/>
            <a:r>
              <a:rPr lang="en-US" sz="900" dirty="0">
                <a:solidFill>
                  <a:schemeClr val="bg1"/>
                </a:solidFill>
              </a:rPr>
              <a:t>Testing/ QA team</a:t>
            </a:r>
          </a:p>
        </p:txBody>
      </p:sp>
      <p:sp>
        <p:nvSpPr>
          <p:cNvPr id="39" name="Oval 38">
            <a:extLst>
              <a:ext uri="{FF2B5EF4-FFF2-40B4-BE49-F238E27FC236}">
                <a16:creationId xmlns:a16="http://schemas.microsoft.com/office/drawing/2014/main" id="{4075CA44-D717-48B1-B49B-4CE3D5B773EA}"/>
              </a:ext>
            </a:extLst>
          </p:cNvPr>
          <p:cNvSpPr/>
          <p:nvPr/>
        </p:nvSpPr>
        <p:spPr>
          <a:xfrm>
            <a:off x="8354758" y="21095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0" name="TextBox 39">
            <a:extLst>
              <a:ext uri="{FF2B5EF4-FFF2-40B4-BE49-F238E27FC236}">
                <a16:creationId xmlns:a16="http://schemas.microsoft.com/office/drawing/2014/main" id="{510F2647-453C-4269-BBD0-DAE2AC3E9502}"/>
              </a:ext>
            </a:extLst>
          </p:cNvPr>
          <p:cNvSpPr txBox="1"/>
          <p:nvPr/>
        </p:nvSpPr>
        <p:spPr>
          <a:xfrm>
            <a:off x="7893844" y="325251"/>
            <a:ext cx="1007551" cy="369332"/>
          </a:xfrm>
          <a:prstGeom prst="rect">
            <a:avLst/>
          </a:prstGeom>
          <a:noFill/>
        </p:spPr>
        <p:txBody>
          <a:bodyPr wrap="square" rtlCol="0">
            <a:spAutoFit/>
          </a:bodyPr>
          <a:lstStyle/>
          <a:p>
            <a:pPr algn="ctr"/>
            <a:r>
              <a:rPr lang="en-US" sz="900" dirty="0">
                <a:solidFill>
                  <a:schemeClr val="bg1"/>
                </a:solidFill>
              </a:rPr>
              <a:t>Internal project manager</a:t>
            </a:r>
          </a:p>
        </p:txBody>
      </p:sp>
      <p:sp>
        <p:nvSpPr>
          <p:cNvPr id="41" name="Oval 40">
            <a:extLst>
              <a:ext uri="{FF2B5EF4-FFF2-40B4-BE49-F238E27FC236}">
                <a16:creationId xmlns:a16="http://schemas.microsoft.com/office/drawing/2014/main" id="{0A5C1410-A80E-4553-AD6B-F3D53221B93A}"/>
              </a:ext>
            </a:extLst>
          </p:cNvPr>
          <p:cNvSpPr/>
          <p:nvPr/>
        </p:nvSpPr>
        <p:spPr>
          <a:xfrm>
            <a:off x="7537869" y="17160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2" name="TextBox 41">
            <a:extLst>
              <a:ext uri="{FF2B5EF4-FFF2-40B4-BE49-F238E27FC236}">
                <a16:creationId xmlns:a16="http://schemas.microsoft.com/office/drawing/2014/main" id="{AA4BF925-5F6D-49A1-906C-0537F9842948}"/>
              </a:ext>
            </a:extLst>
          </p:cNvPr>
          <p:cNvSpPr txBox="1"/>
          <p:nvPr/>
        </p:nvSpPr>
        <p:spPr>
          <a:xfrm>
            <a:off x="7076955" y="285901"/>
            <a:ext cx="1007551" cy="369332"/>
          </a:xfrm>
          <a:prstGeom prst="rect">
            <a:avLst/>
          </a:prstGeom>
          <a:noFill/>
        </p:spPr>
        <p:txBody>
          <a:bodyPr wrap="square" rtlCol="0">
            <a:spAutoFit/>
          </a:bodyPr>
          <a:lstStyle/>
          <a:p>
            <a:pPr algn="ctr"/>
            <a:r>
              <a:rPr lang="en-US" sz="900" dirty="0">
                <a:solidFill>
                  <a:schemeClr val="bg1"/>
                </a:solidFill>
              </a:rPr>
              <a:t>Development team</a:t>
            </a:r>
          </a:p>
        </p:txBody>
      </p:sp>
      <p:sp>
        <p:nvSpPr>
          <p:cNvPr id="43" name="Oval 42">
            <a:extLst>
              <a:ext uri="{FF2B5EF4-FFF2-40B4-BE49-F238E27FC236}">
                <a16:creationId xmlns:a16="http://schemas.microsoft.com/office/drawing/2014/main" id="{92B337F7-2625-4758-AB19-522792F2D199}"/>
              </a:ext>
            </a:extLst>
          </p:cNvPr>
          <p:cNvSpPr/>
          <p:nvPr/>
        </p:nvSpPr>
        <p:spPr>
          <a:xfrm>
            <a:off x="5964019" y="1969488"/>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4" name="TextBox 43">
            <a:extLst>
              <a:ext uri="{FF2B5EF4-FFF2-40B4-BE49-F238E27FC236}">
                <a16:creationId xmlns:a16="http://schemas.microsoft.com/office/drawing/2014/main" id="{7434866A-5618-43C8-85EC-B1DED73FBB31}"/>
              </a:ext>
            </a:extLst>
          </p:cNvPr>
          <p:cNvSpPr txBox="1"/>
          <p:nvPr/>
        </p:nvSpPr>
        <p:spPr>
          <a:xfrm>
            <a:off x="5503105" y="2083780"/>
            <a:ext cx="1007551" cy="369332"/>
          </a:xfrm>
          <a:prstGeom prst="rect">
            <a:avLst/>
          </a:prstGeom>
          <a:noFill/>
        </p:spPr>
        <p:txBody>
          <a:bodyPr wrap="square" rtlCol="0">
            <a:spAutoFit/>
          </a:bodyPr>
          <a:lstStyle/>
          <a:p>
            <a:pPr algn="ctr"/>
            <a:r>
              <a:rPr lang="en-US" sz="900" dirty="0">
                <a:solidFill>
                  <a:schemeClr val="bg1"/>
                </a:solidFill>
              </a:rPr>
              <a:t>Deployment Team</a:t>
            </a:r>
          </a:p>
        </p:txBody>
      </p:sp>
      <p:sp>
        <p:nvSpPr>
          <p:cNvPr id="45" name="Oval 44">
            <a:extLst>
              <a:ext uri="{FF2B5EF4-FFF2-40B4-BE49-F238E27FC236}">
                <a16:creationId xmlns:a16="http://schemas.microsoft.com/office/drawing/2014/main" id="{4C277B66-FAD6-42AC-B77B-657E1A848753}"/>
              </a:ext>
            </a:extLst>
          </p:cNvPr>
          <p:cNvSpPr/>
          <p:nvPr/>
        </p:nvSpPr>
        <p:spPr>
          <a:xfrm>
            <a:off x="4078932" y="2649340"/>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6" name="TextBox 45">
            <a:extLst>
              <a:ext uri="{FF2B5EF4-FFF2-40B4-BE49-F238E27FC236}">
                <a16:creationId xmlns:a16="http://schemas.microsoft.com/office/drawing/2014/main" id="{D45F26A4-BA33-4F3A-827B-E80E919ACFC6}"/>
              </a:ext>
            </a:extLst>
          </p:cNvPr>
          <p:cNvSpPr txBox="1"/>
          <p:nvPr/>
        </p:nvSpPr>
        <p:spPr>
          <a:xfrm>
            <a:off x="3618018" y="2763632"/>
            <a:ext cx="1007551" cy="507831"/>
          </a:xfrm>
          <a:prstGeom prst="rect">
            <a:avLst/>
          </a:prstGeom>
          <a:noFill/>
        </p:spPr>
        <p:txBody>
          <a:bodyPr wrap="square" rtlCol="0">
            <a:spAutoFit/>
          </a:bodyPr>
          <a:lstStyle/>
          <a:p>
            <a:pPr algn="ctr"/>
            <a:r>
              <a:rPr lang="en-US" sz="900" dirty="0">
                <a:solidFill>
                  <a:schemeClr val="bg1"/>
                </a:solidFill>
              </a:rPr>
              <a:t>Hardware development manager</a:t>
            </a:r>
          </a:p>
        </p:txBody>
      </p:sp>
      <p:sp>
        <p:nvSpPr>
          <p:cNvPr id="47" name="Oval 46">
            <a:extLst>
              <a:ext uri="{FF2B5EF4-FFF2-40B4-BE49-F238E27FC236}">
                <a16:creationId xmlns:a16="http://schemas.microsoft.com/office/drawing/2014/main" id="{DC077494-25EB-4D7D-8CBC-40764F69365D}"/>
              </a:ext>
            </a:extLst>
          </p:cNvPr>
          <p:cNvSpPr/>
          <p:nvPr/>
        </p:nvSpPr>
        <p:spPr>
          <a:xfrm>
            <a:off x="7373927" y="1696155"/>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48" name="TextBox 47">
            <a:extLst>
              <a:ext uri="{FF2B5EF4-FFF2-40B4-BE49-F238E27FC236}">
                <a16:creationId xmlns:a16="http://schemas.microsoft.com/office/drawing/2014/main" id="{65B4031E-605F-4A04-9C86-93E4DB870B67}"/>
              </a:ext>
            </a:extLst>
          </p:cNvPr>
          <p:cNvSpPr txBox="1"/>
          <p:nvPr/>
        </p:nvSpPr>
        <p:spPr>
          <a:xfrm>
            <a:off x="6913013" y="1810448"/>
            <a:ext cx="1007551" cy="369332"/>
          </a:xfrm>
          <a:prstGeom prst="rect">
            <a:avLst/>
          </a:prstGeom>
          <a:noFill/>
        </p:spPr>
        <p:txBody>
          <a:bodyPr wrap="square" rtlCol="0">
            <a:spAutoFit/>
          </a:bodyPr>
          <a:lstStyle/>
          <a:p>
            <a:pPr algn="ctr"/>
            <a:r>
              <a:rPr lang="en-US" sz="900" dirty="0">
                <a:solidFill>
                  <a:schemeClr val="bg1"/>
                </a:solidFill>
              </a:rPr>
              <a:t>Requirements team</a:t>
            </a:r>
          </a:p>
        </p:txBody>
      </p:sp>
      <p:sp>
        <p:nvSpPr>
          <p:cNvPr id="49" name="Oval 48">
            <a:extLst>
              <a:ext uri="{FF2B5EF4-FFF2-40B4-BE49-F238E27FC236}">
                <a16:creationId xmlns:a16="http://schemas.microsoft.com/office/drawing/2014/main" id="{1B24E8EE-152F-4D54-A6CF-BE580403637A}"/>
              </a:ext>
            </a:extLst>
          </p:cNvPr>
          <p:cNvSpPr/>
          <p:nvPr/>
        </p:nvSpPr>
        <p:spPr>
          <a:xfrm>
            <a:off x="4935123" y="357420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0" name="TextBox 49">
            <a:extLst>
              <a:ext uri="{FF2B5EF4-FFF2-40B4-BE49-F238E27FC236}">
                <a16:creationId xmlns:a16="http://schemas.microsoft.com/office/drawing/2014/main" id="{74D76D7A-CC98-4DBA-BBBF-D9EC3AC54CF9}"/>
              </a:ext>
            </a:extLst>
          </p:cNvPr>
          <p:cNvSpPr txBox="1"/>
          <p:nvPr/>
        </p:nvSpPr>
        <p:spPr>
          <a:xfrm>
            <a:off x="4474209" y="3688502"/>
            <a:ext cx="1007551" cy="369332"/>
          </a:xfrm>
          <a:prstGeom prst="rect">
            <a:avLst/>
          </a:prstGeom>
          <a:noFill/>
        </p:spPr>
        <p:txBody>
          <a:bodyPr wrap="square" rtlCol="0">
            <a:spAutoFit/>
          </a:bodyPr>
          <a:lstStyle/>
          <a:p>
            <a:pPr algn="ctr"/>
            <a:r>
              <a:rPr lang="en-US" sz="900" dirty="0">
                <a:solidFill>
                  <a:schemeClr val="bg1"/>
                </a:solidFill>
              </a:rPr>
              <a:t>UTD network administrators</a:t>
            </a:r>
          </a:p>
        </p:txBody>
      </p:sp>
      <p:sp>
        <p:nvSpPr>
          <p:cNvPr id="51" name="Oval 50">
            <a:extLst>
              <a:ext uri="{FF2B5EF4-FFF2-40B4-BE49-F238E27FC236}">
                <a16:creationId xmlns:a16="http://schemas.microsoft.com/office/drawing/2014/main" id="{44990238-5A3A-4855-833A-7E7E130B22FE}"/>
              </a:ext>
            </a:extLst>
          </p:cNvPr>
          <p:cNvSpPr/>
          <p:nvPr/>
        </p:nvSpPr>
        <p:spPr>
          <a:xfrm>
            <a:off x="5871992" y="380447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2" name="TextBox 51">
            <a:extLst>
              <a:ext uri="{FF2B5EF4-FFF2-40B4-BE49-F238E27FC236}">
                <a16:creationId xmlns:a16="http://schemas.microsoft.com/office/drawing/2014/main" id="{43E95781-53CF-4328-86AA-537D629EF368}"/>
              </a:ext>
            </a:extLst>
          </p:cNvPr>
          <p:cNvSpPr txBox="1"/>
          <p:nvPr/>
        </p:nvSpPr>
        <p:spPr>
          <a:xfrm>
            <a:off x="5411078" y="3918772"/>
            <a:ext cx="1007551" cy="369332"/>
          </a:xfrm>
          <a:prstGeom prst="rect">
            <a:avLst/>
          </a:prstGeom>
          <a:noFill/>
        </p:spPr>
        <p:txBody>
          <a:bodyPr wrap="square" rtlCol="0">
            <a:spAutoFit/>
          </a:bodyPr>
          <a:lstStyle/>
          <a:p>
            <a:pPr algn="ctr"/>
            <a:r>
              <a:rPr lang="en-US" sz="900" dirty="0">
                <a:solidFill>
                  <a:schemeClr val="bg1"/>
                </a:solidFill>
              </a:rPr>
              <a:t>UTD database administrator</a:t>
            </a:r>
          </a:p>
        </p:txBody>
      </p:sp>
      <p:sp>
        <p:nvSpPr>
          <p:cNvPr id="53" name="Oval 52">
            <a:extLst>
              <a:ext uri="{FF2B5EF4-FFF2-40B4-BE49-F238E27FC236}">
                <a16:creationId xmlns:a16="http://schemas.microsoft.com/office/drawing/2014/main" id="{3BCE00D6-3CDE-4A9B-941E-1E7D80DC97F1}"/>
              </a:ext>
            </a:extLst>
          </p:cNvPr>
          <p:cNvSpPr/>
          <p:nvPr/>
        </p:nvSpPr>
        <p:spPr>
          <a:xfrm>
            <a:off x="3742340" y="506659"/>
            <a:ext cx="85724" cy="8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solidFill>
                <a:schemeClr val="bg1"/>
              </a:solidFill>
            </a:endParaRPr>
          </a:p>
        </p:txBody>
      </p:sp>
      <p:sp>
        <p:nvSpPr>
          <p:cNvPr id="54" name="TextBox 53">
            <a:extLst>
              <a:ext uri="{FF2B5EF4-FFF2-40B4-BE49-F238E27FC236}">
                <a16:creationId xmlns:a16="http://schemas.microsoft.com/office/drawing/2014/main" id="{4A0F2FF8-DADE-4CC1-BF6B-FE95BD2677BF}"/>
              </a:ext>
            </a:extLst>
          </p:cNvPr>
          <p:cNvSpPr txBox="1"/>
          <p:nvPr/>
        </p:nvSpPr>
        <p:spPr>
          <a:xfrm>
            <a:off x="3281426" y="620951"/>
            <a:ext cx="1007551" cy="369332"/>
          </a:xfrm>
          <a:prstGeom prst="rect">
            <a:avLst/>
          </a:prstGeom>
          <a:noFill/>
        </p:spPr>
        <p:txBody>
          <a:bodyPr wrap="square" rtlCol="0">
            <a:spAutoFit/>
          </a:bodyPr>
          <a:lstStyle/>
          <a:p>
            <a:pPr algn="ctr"/>
            <a:r>
              <a:rPr lang="en-US" sz="900" dirty="0">
                <a:solidFill>
                  <a:schemeClr val="bg1"/>
                </a:solidFill>
              </a:rPr>
              <a:t>Internal upper management</a:t>
            </a:r>
          </a:p>
        </p:txBody>
      </p:sp>
    </p:spTree>
    <p:extLst>
      <p:ext uri="{BB962C8B-B14F-4D97-AF65-F5344CB8AC3E}">
        <p14:creationId xmlns:p14="http://schemas.microsoft.com/office/powerpoint/2010/main" val="26554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Project Overview</a:t>
            </a:r>
            <a:endParaRPr sz="3500" b="1"/>
          </a:p>
        </p:txBody>
      </p:sp>
      <p:sp>
        <p:nvSpPr>
          <p:cNvPr id="106" name="Google Shape;106;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App that shows real-time map of UTD parking availability</a:t>
            </a:r>
            <a:endParaRPr/>
          </a:p>
          <a:p>
            <a:pPr marL="457200" lvl="0" indent="-342900" algn="l" rtl="0">
              <a:lnSpc>
                <a:spcPct val="200000"/>
              </a:lnSpc>
              <a:spcBef>
                <a:spcPts val="0"/>
              </a:spcBef>
              <a:spcAft>
                <a:spcPts val="0"/>
              </a:spcAft>
              <a:buSzPts val="1800"/>
              <a:buChar char="❖"/>
            </a:pPr>
            <a:r>
              <a:rPr lang="en"/>
              <a:t>Track open spaces via </a:t>
            </a:r>
            <a:r>
              <a:rPr lang="en" sz="1700"/>
              <a:t>car sensors and antennas at entrance of parking lot</a:t>
            </a:r>
            <a:endParaRPr sz="1700"/>
          </a:p>
          <a:p>
            <a:pPr marL="914400" lvl="1" indent="-336550" algn="l" rtl="0">
              <a:lnSpc>
                <a:spcPct val="200000"/>
              </a:lnSpc>
              <a:spcBef>
                <a:spcPts val="0"/>
              </a:spcBef>
              <a:spcAft>
                <a:spcPts val="0"/>
              </a:spcAft>
              <a:buSzPts val="1700"/>
              <a:buChar char="➢"/>
            </a:pPr>
            <a:r>
              <a:rPr lang="en" sz="1700"/>
              <a:t>Report number of cars in a lot to host system, then report to users</a:t>
            </a:r>
            <a:endParaRPr sz="1700"/>
          </a:p>
          <a:p>
            <a:pPr marL="457200" lvl="0" indent="-336550" algn="l" rtl="0">
              <a:lnSpc>
                <a:spcPct val="200000"/>
              </a:lnSpc>
              <a:spcBef>
                <a:spcPts val="0"/>
              </a:spcBef>
              <a:spcAft>
                <a:spcPts val="0"/>
              </a:spcAft>
              <a:buSzPts val="1700"/>
              <a:buChar char="❖"/>
            </a:pPr>
            <a:r>
              <a:rPr lang="en" sz="1700"/>
              <a:t>Track cars leaving parking lot</a:t>
            </a:r>
            <a:endParaRPr sz="1700"/>
          </a:p>
          <a:p>
            <a:pPr marL="457200" lvl="0" indent="-336550" algn="l" rtl="0">
              <a:lnSpc>
                <a:spcPct val="200000"/>
              </a:lnSpc>
              <a:spcBef>
                <a:spcPts val="0"/>
              </a:spcBef>
              <a:spcAft>
                <a:spcPts val="0"/>
              </a:spcAft>
              <a:buSzPts val="1700"/>
              <a:buChar char="❖"/>
            </a:pPr>
            <a:r>
              <a:rPr lang="en" sz="1700"/>
              <a:t>Detect which parking sticker cars have</a:t>
            </a:r>
            <a:endParaRPr sz="1700"/>
          </a:p>
          <a:p>
            <a:pPr marL="457200" lvl="0" indent="-342900" algn="l" rtl="0">
              <a:lnSpc>
                <a:spcPct val="200000"/>
              </a:lnSpc>
              <a:spcBef>
                <a:spcPts val="0"/>
              </a:spcBef>
              <a:spcAft>
                <a:spcPts val="0"/>
              </a:spcAft>
              <a:buSzPts val="1800"/>
              <a:buChar char="❖"/>
            </a:pPr>
            <a:r>
              <a:rPr lang="en"/>
              <a:t>Fix the UTD parking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8A651-922D-48A0-9321-89BC00771EF8}"/>
              </a:ext>
            </a:extLst>
          </p:cNvPr>
          <p:cNvSpPr txBox="1"/>
          <p:nvPr/>
        </p:nvSpPr>
        <p:spPr>
          <a:xfrm>
            <a:off x="102870" y="198882"/>
            <a:ext cx="8791956" cy="4680448"/>
          </a:xfrm>
          <a:prstGeom prst="rect">
            <a:avLst/>
          </a:prstGeom>
          <a:noFill/>
        </p:spPr>
        <p:txBody>
          <a:bodyPr wrap="square" rtlCol="0">
            <a:spAutoFit/>
          </a:bodyPr>
          <a:lstStyle/>
          <a:p>
            <a:pPr>
              <a:lnSpc>
                <a:spcPct val="150000"/>
              </a:lnSpc>
            </a:pPr>
            <a:r>
              <a:rPr lang="en-US" sz="1000" b="1" dirty="0"/>
              <a:t>Internal project manager: </a:t>
            </a:r>
            <a:r>
              <a:rPr lang="en-US" sz="1000" dirty="0"/>
              <a:t>KLY Inc. project manager responsible for keeping project on budget, schedule, and scope. Responsible for drafting the Statement of Work and for discussing project matters with KLY Inc. upper management. Internal employees should meet with him face-to-face or send an email to discuss topics relating to the project. External parties should send an email.</a:t>
            </a:r>
            <a:endParaRPr lang="en-US" sz="1000" b="1" dirty="0"/>
          </a:p>
          <a:p>
            <a:pPr>
              <a:lnSpc>
                <a:spcPct val="150000"/>
              </a:lnSpc>
            </a:pPr>
            <a:r>
              <a:rPr lang="en-US" sz="1000" b="1" dirty="0"/>
              <a:t>Design Team: </a:t>
            </a:r>
            <a:r>
              <a:rPr lang="en-US" sz="1000" dirty="0"/>
              <a:t>Team in charge of creating and enforcing the design patterns and blueprints that shall be used during the development of the UTD Parking Availability App Project. Design Engineer Lead should be contacted via email first before establishing any face-to-face meeting.</a:t>
            </a:r>
            <a:endParaRPr lang="en-US" sz="1000" b="1" dirty="0"/>
          </a:p>
          <a:p>
            <a:pPr>
              <a:lnSpc>
                <a:spcPct val="150000"/>
              </a:lnSpc>
            </a:pPr>
            <a:r>
              <a:rPr lang="en-US" sz="1000" b="1" dirty="0"/>
              <a:t>Development team:</a:t>
            </a:r>
            <a:r>
              <a:rPr lang="en-US" sz="1000" dirty="0"/>
              <a:t> Team in charge of creating the codebase for which the UTD Parking Availability App will run off of. This team is responsible for both front-end and back-end of the project while following the design laid out by design team. Development Engineer Lead can either reached via email or voicemail.</a:t>
            </a:r>
            <a:endParaRPr lang="en-US" sz="1000" b="1" dirty="0"/>
          </a:p>
          <a:p>
            <a:pPr>
              <a:lnSpc>
                <a:spcPct val="150000"/>
              </a:lnSpc>
            </a:pPr>
            <a:r>
              <a:rPr lang="en-US" sz="1000" b="1" dirty="0"/>
              <a:t>Testing/ QA team: </a:t>
            </a:r>
            <a:r>
              <a:rPr lang="en-US" sz="1000" dirty="0"/>
              <a:t>Team responsible for testing the codebase created by the development team. Determines which functionalities are working as intended and which are not. Reports back to development team each week with bug findings. Testing Engineer 12 should be contacted first via phone call or email before going to Testing Engineer Lead.</a:t>
            </a:r>
            <a:endParaRPr lang="en-US" sz="1000" b="1" dirty="0"/>
          </a:p>
          <a:p>
            <a:pPr>
              <a:lnSpc>
                <a:spcPct val="150000"/>
              </a:lnSpc>
            </a:pPr>
            <a:r>
              <a:rPr lang="en-US" sz="1000" b="1" dirty="0"/>
              <a:t>Requirements team:</a:t>
            </a:r>
            <a:r>
              <a:rPr lang="en-US" sz="1000" dirty="0"/>
              <a:t> Team that collects the requirements from the customer (UTD) and interprets the requirements for the design, development, testing, and deployment teams. Customers should contact Requirements Engineer Lead via phone call. Internal employees may meet with Requirements Engineer Lead any weekday after 6:00 PM at her office.</a:t>
            </a:r>
            <a:endParaRPr lang="en-US" sz="1000" b="1" dirty="0"/>
          </a:p>
          <a:p>
            <a:pPr>
              <a:lnSpc>
                <a:spcPct val="150000"/>
              </a:lnSpc>
            </a:pPr>
            <a:r>
              <a:rPr lang="en-US" sz="1000" b="1" dirty="0"/>
              <a:t>Deployment Team: </a:t>
            </a:r>
            <a:r>
              <a:rPr lang="en-US" sz="1000" dirty="0"/>
              <a:t>Team responsible for connecting all the developed systems together and delivering final project to customer. Deployment team members should work closely with customer’s IT department and database administrator to ensure seamless integration of system into customer’s technological infrastructure. Deployment Team Lead should be reached via phone call on Tuesdays and Wednesdays, and email every other weekday.</a:t>
            </a:r>
            <a:endParaRPr lang="en-US" sz="1000" b="1" dirty="0"/>
          </a:p>
          <a:p>
            <a:pPr>
              <a:lnSpc>
                <a:spcPct val="150000"/>
              </a:lnSpc>
            </a:pPr>
            <a:r>
              <a:rPr lang="en-US" sz="1000" b="1" dirty="0"/>
              <a:t>UTD IT department:</a:t>
            </a:r>
            <a:r>
              <a:rPr lang="en-US" sz="1000" dirty="0"/>
              <a:t> IT department at UTD responsible for ensuring maintenance of UTD systems and services. UTD IT department should be made aware of any decisions involving the technology used by the system. Contact either the UTD IT help desk or send email to IT department representative Carl Smith at email cfm150430@utdallas.edu.</a:t>
            </a:r>
            <a:endParaRPr lang="en-US" sz="1000" b="1" dirty="0"/>
          </a:p>
        </p:txBody>
      </p:sp>
    </p:spTree>
    <p:extLst>
      <p:ext uri="{BB962C8B-B14F-4D97-AF65-F5344CB8AC3E}">
        <p14:creationId xmlns:p14="http://schemas.microsoft.com/office/powerpoint/2010/main" val="2678799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BC2F53-5635-470A-A565-3C53D7774A97}"/>
              </a:ext>
            </a:extLst>
          </p:cNvPr>
          <p:cNvSpPr/>
          <p:nvPr/>
        </p:nvSpPr>
        <p:spPr>
          <a:xfrm>
            <a:off x="146304" y="489472"/>
            <a:ext cx="8851392" cy="3526286"/>
          </a:xfrm>
          <a:prstGeom prst="rect">
            <a:avLst/>
          </a:prstGeom>
        </p:spPr>
        <p:txBody>
          <a:bodyPr wrap="square">
            <a:spAutoFit/>
          </a:bodyPr>
          <a:lstStyle/>
          <a:p>
            <a:pPr>
              <a:lnSpc>
                <a:spcPct val="150000"/>
              </a:lnSpc>
            </a:pPr>
            <a:r>
              <a:rPr lang="en-US" sz="1000" b="1" dirty="0"/>
              <a:t>UTD database administrator: </a:t>
            </a:r>
            <a:r>
              <a:rPr lang="en-US" sz="1000" dirty="0"/>
              <a:t>Administrator of the UTD student records database. Determines which applications will be allowed access to the UTD database and has full autonomy over changes made to student records schema design. Communication should be limited to phone calls, video calls, and emails only.</a:t>
            </a:r>
            <a:endParaRPr lang="en-US" sz="1000" b="1" dirty="0"/>
          </a:p>
          <a:p>
            <a:pPr>
              <a:lnSpc>
                <a:spcPct val="150000"/>
              </a:lnSpc>
            </a:pPr>
            <a:r>
              <a:rPr lang="en-US" sz="1000" b="1" dirty="0"/>
              <a:t>UTD network administrators:</a:t>
            </a:r>
            <a:r>
              <a:rPr lang="en-US" sz="1000" dirty="0"/>
              <a:t> Manager of the UTD network and determines which devices/systems are permitted access to UTD bandwidth. Is available to meet each Friday from 3:00 to 7:00 PM.</a:t>
            </a:r>
            <a:endParaRPr lang="en-US" sz="1000" b="1" dirty="0"/>
          </a:p>
          <a:p>
            <a:pPr>
              <a:lnSpc>
                <a:spcPct val="150000"/>
              </a:lnSpc>
            </a:pPr>
            <a:r>
              <a:rPr lang="en-US" sz="1000" b="1" dirty="0"/>
              <a:t>UTD upper management:</a:t>
            </a:r>
            <a:r>
              <a:rPr lang="en-US" sz="1000" dirty="0"/>
              <a:t> Primary sponsors of the UTD Parking Availability App Project. Upper management includes University president, dean of undergraduate learning, dean of graduate learning, and president of bursar office. Communication limited to meetings that agree with everyone’s schedule.</a:t>
            </a:r>
            <a:endParaRPr lang="en-US" sz="1000" b="1" dirty="0"/>
          </a:p>
          <a:p>
            <a:pPr>
              <a:lnSpc>
                <a:spcPct val="150000"/>
              </a:lnSpc>
            </a:pPr>
            <a:r>
              <a:rPr lang="en-US" sz="1000" b="1" dirty="0"/>
              <a:t>Internal upper management: </a:t>
            </a:r>
            <a:r>
              <a:rPr lang="en-US" sz="1000" dirty="0"/>
              <a:t>KLY Inc. upper management and direct supervisor of internal project manager. Responsible for funding project. Can be reached by emailing his assistant any time during the work week.</a:t>
            </a:r>
            <a:endParaRPr lang="en-US" sz="1000" b="1" dirty="0"/>
          </a:p>
          <a:p>
            <a:pPr>
              <a:lnSpc>
                <a:spcPct val="150000"/>
              </a:lnSpc>
            </a:pPr>
            <a:r>
              <a:rPr lang="en-US" sz="1000" b="1" dirty="0"/>
              <a:t>Hardware development manager:</a:t>
            </a:r>
            <a:r>
              <a:rPr lang="en-US" sz="1000" dirty="0"/>
              <a:t> Manager responsible for ensuring the development of the gate infrastructure goes along smoothly. Will communicate with the internal project teams to pass along information about how the gate infrastructure functions and how it should be use to develop the app. Available for meeting every Monday, Tuesday, and Friday form 12:00 – 2:30 PM.</a:t>
            </a:r>
            <a:endParaRPr lang="en-US" sz="1000" b="1" dirty="0"/>
          </a:p>
          <a:p>
            <a:pPr>
              <a:lnSpc>
                <a:spcPct val="150000"/>
              </a:lnSpc>
            </a:pPr>
            <a:r>
              <a:rPr lang="en-US" sz="1000" b="1" dirty="0"/>
              <a:t>Purchasing/ procurement department:</a:t>
            </a:r>
            <a:r>
              <a:rPr lang="en-US" sz="1000" dirty="0"/>
              <a:t> Internal department that is responsible for placing all orders on required equipment for KLY Inc. projects. Should resources need to be purchased for a project, representative must be contacted at least one month in advance. Can set up a meeting with department representative any time during the weekdays.</a:t>
            </a:r>
          </a:p>
        </p:txBody>
      </p:sp>
    </p:spTree>
    <p:extLst>
      <p:ext uri="{BB962C8B-B14F-4D97-AF65-F5344CB8AC3E}">
        <p14:creationId xmlns:p14="http://schemas.microsoft.com/office/powerpoint/2010/main" val="105845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BD3441B-A5F7-4586-9A74-C6A1B5619CA2}"/>
              </a:ext>
            </a:extLst>
          </p:cNvPr>
          <p:cNvGraphicFramePr>
            <a:graphicFrameLocks noGrp="1"/>
          </p:cNvGraphicFramePr>
          <p:nvPr/>
        </p:nvGraphicFramePr>
        <p:xfrm>
          <a:off x="0" y="274087"/>
          <a:ext cx="9134857" cy="507492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3672923503"/>
                    </a:ext>
                  </a:extLst>
                </a:gridCol>
                <a:gridCol w="1435466">
                  <a:extLst>
                    <a:ext uri="{9D8B030D-6E8A-4147-A177-3AD203B41FA5}">
                      <a16:colId xmlns:a16="http://schemas.microsoft.com/office/drawing/2014/main" val="3678971441"/>
                    </a:ext>
                  </a:extLst>
                </a:gridCol>
                <a:gridCol w="1486186">
                  <a:extLst>
                    <a:ext uri="{9D8B030D-6E8A-4147-A177-3AD203B41FA5}">
                      <a16:colId xmlns:a16="http://schemas.microsoft.com/office/drawing/2014/main" val="3934912147"/>
                    </a:ext>
                  </a:extLst>
                </a:gridCol>
                <a:gridCol w="1117045">
                  <a:extLst>
                    <a:ext uri="{9D8B030D-6E8A-4147-A177-3AD203B41FA5}">
                      <a16:colId xmlns:a16="http://schemas.microsoft.com/office/drawing/2014/main" val="3272503103"/>
                    </a:ext>
                  </a:extLst>
                </a:gridCol>
                <a:gridCol w="1682949">
                  <a:extLst>
                    <a:ext uri="{9D8B030D-6E8A-4147-A177-3AD203B41FA5}">
                      <a16:colId xmlns:a16="http://schemas.microsoft.com/office/drawing/2014/main" val="3453851758"/>
                    </a:ext>
                  </a:extLst>
                </a:gridCol>
                <a:gridCol w="2069043">
                  <a:extLst>
                    <a:ext uri="{9D8B030D-6E8A-4147-A177-3AD203B41FA5}">
                      <a16:colId xmlns:a16="http://schemas.microsoft.com/office/drawing/2014/main" val="2569863269"/>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3577330876"/>
                  </a:ext>
                </a:extLst>
              </a:tr>
              <a:tr h="668655">
                <a:tc>
                  <a:txBody>
                    <a:bodyPr/>
                    <a:lstStyle/>
                    <a:p>
                      <a:pPr algn="l"/>
                      <a:r>
                        <a:rPr lang="en-US" sz="900" b="1" dirty="0"/>
                        <a:t>Internal project manager</a:t>
                      </a:r>
                      <a:endParaRPr lang="en-US" sz="900" dirty="0"/>
                    </a:p>
                  </a:txBody>
                  <a:tcPr marL="68580" marR="68580" marT="34290" marB="34290" anchor="ctr"/>
                </a:tc>
                <a:tc>
                  <a:txBody>
                    <a:bodyPr/>
                    <a:lstStyle/>
                    <a:p>
                      <a:pPr algn="ctr"/>
                      <a:r>
                        <a:rPr lang="en-US" sz="900" b="0" dirty="0"/>
                        <a:t>email, meeting</a:t>
                      </a:r>
                      <a:endParaRPr lang="en-US" sz="900" b="1" dirty="0"/>
                    </a:p>
                  </a:txBody>
                  <a:tcPr marL="68580" marR="68580" marT="34290" marB="34290" anchor="ctr"/>
                </a:tc>
                <a:tc>
                  <a:txBody>
                    <a:bodyPr/>
                    <a:lstStyle/>
                    <a:p>
                      <a:pPr algn="ctr"/>
                      <a:r>
                        <a:rPr lang="en-US" sz="900" dirty="0"/>
                        <a:t>M | W | F | Sa</a:t>
                      </a:r>
                    </a:p>
                  </a:txBody>
                  <a:tcPr marL="68580" marR="68580" marT="34290" marB="34290" anchor="ctr"/>
                </a:tc>
                <a:tc>
                  <a:txBody>
                    <a:bodyPr/>
                    <a:lstStyle/>
                    <a:p>
                      <a:r>
                        <a:rPr lang="en-US" sz="900" dirty="0"/>
                        <a:t>6:00 AM – 5: 00 PM</a:t>
                      </a:r>
                    </a:p>
                  </a:txBody>
                  <a:tcPr marL="68580" marR="68580" marT="34290" marB="34290" anchor="ctr"/>
                </a:tc>
                <a:tc>
                  <a:txBody>
                    <a:bodyPr/>
                    <a:lstStyle/>
                    <a:p>
                      <a:r>
                        <a:rPr lang="en-US" sz="800" dirty="0"/>
                        <a:t>Risks, issues, conflicts, estimations, change requests, project updates, schedule forecast,</a:t>
                      </a:r>
                    </a:p>
                  </a:txBody>
                  <a:tcPr marL="68580" marR="68580" marT="34290" marB="34290"/>
                </a:tc>
                <a:tc>
                  <a:txBody>
                    <a:bodyPr/>
                    <a:lstStyle/>
                    <a:p>
                      <a:r>
                        <a:rPr lang="en-US" sz="800" dirty="0"/>
                        <a:t>Project manager is point of contact for all external contacts and customers. All customer queries and project status updates should be directed to project manager first.</a:t>
                      </a:r>
                    </a:p>
                  </a:txBody>
                  <a:tcPr marL="68580" marR="68580" marT="34290" marB="34290"/>
                </a:tc>
                <a:extLst>
                  <a:ext uri="{0D108BD9-81ED-4DB2-BD59-A6C34878D82A}">
                    <a16:rowId xmlns:a16="http://schemas.microsoft.com/office/drawing/2014/main" val="3030362580"/>
                  </a:ext>
                </a:extLst>
              </a:tr>
              <a:tr h="788670">
                <a:tc>
                  <a:txBody>
                    <a:bodyPr/>
                    <a:lstStyle/>
                    <a:p>
                      <a:pPr algn="l"/>
                      <a:r>
                        <a:rPr lang="en-US" sz="900" b="1" dirty="0"/>
                        <a:t>Design Team</a:t>
                      </a:r>
                      <a:endParaRPr lang="en-US" sz="900" dirty="0"/>
                    </a:p>
                  </a:txBody>
                  <a:tcPr marL="68580" marR="68580" marT="34290" marB="34290" anchor="ctr"/>
                </a:tc>
                <a:tc>
                  <a:txBody>
                    <a:bodyPr/>
                    <a:lstStyle/>
                    <a:p>
                      <a:pPr algn="ctr"/>
                      <a:r>
                        <a:rPr lang="en-US" sz="900" b="0" dirty="0"/>
                        <a:t>email, meeting</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r>
                        <a:rPr lang="en-US" sz="800" dirty="0"/>
                        <a:t>Mitigation strategies, risks, issues, schedule changes, resource allocation, meeting times</a:t>
                      </a:r>
                    </a:p>
                  </a:txBody>
                  <a:tcPr marL="68580" marR="68580" marT="34290" marB="34290"/>
                </a:tc>
                <a:tc>
                  <a:txBody>
                    <a:bodyPr/>
                    <a:lstStyle/>
                    <a:p>
                      <a:r>
                        <a:rPr lang="en-US" sz="800" dirty="0"/>
                        <a:t>Design Engineer Lead is point of contact for entire design team.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1597042395"/>
                  </a:ext>
                </a:extLst>
              </a:tr>
              <a:tr h="1028700">
                <a:tc>
                  <a:txBody>
                    <a:bodyPr/>
                    <a:lstStyle/>
                    <a:p>
                      <a:pPr algn="l"/>
                      <a:r>
                        <a:rPr lang="en-US" sz="900" b="1" dirty="0"/>
                        <a:t>Development team</a:t>
                      </a:r>
                      <a:endParaRPr lang="en-US" sz="900" dirty="0"/>
                    </a:p>
                  </a:txBody>
                  <a:tcPr marL="68580" marR="68580" marT="34290" marB="34290" anchor="ctr"/>
                </a:tc>
                <a:tc>
                  <a:txBody>
                    <a:bodyPr/>
                    <a:lstStyle/>
                    <a:p>
                      <a:pPr algn="ctr"/>
                      <a:r>
                        <a:rPr lang="en-US" sz="900" b="0" dirty="0"/>
                        <a:t>email, voicemail, meeting</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Development Engineer Lead is point of contact for the entire development team. Information regarding bug fixes should be provided each week.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1009249337"/>
                  </a:ext>
                </a:extLst>
              </a:tr>
              <a:tr h="1028700">
                <a:tc>
                  <a:txBody>
                    <a:bodyPr/>
                    <a:lstStyle/>
                    <a:p>
                      <a:pPr algn="l"/>
                      <a:r>
                        <a:rPr lang="en-US" sz="900" b="1" dirty="0"/>
                        <a:t>Testing/ QA team</a:t>
                      </a:r>
                      <a:endParaRPr lang="en-US" sz="900" dirty="0"/>
                    </a:p>
                  </a:txBody>
                  <a:tcPr marL="68580" marR="68580" marT="34290" marB="34290" anchor="ctr"/>
                </a:tc>
                <a:tc>
                  <a:txBody>
                    <a:bodyPr/>
                    <a:lstStyle/>
                    <a:p>
                      <a:pPr algn="ctr"/>
                      <a:r>
                        <a:rPr lang="en-US" sz="900" b="0" dirty="0"/>
                        <a:t>email,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r>
                        <a:rPr lang="en-US" sz="900" dirty="0"/>
                        <a:t>8:00 AM – 5:00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Testing Engineer Lead is point of contact for the entire development team. Development Engineer Lead shall contact testing team with bug fixes made each week.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4034996106"/>
                  </a:ext>
                </a:extLst>
              </a:tr>
              <a:tr h="1148715">
                <a:tc>
                  <a:txBody>
                    <a:bodyPr/>
                    <a:lstStyle/>
                    <a:p>
                      <a:pPr algn="l"/>
                      <a:r>
                        <a:rPr lang="en-US" sz="900" b="1"/>
                        <a:t>Requirements team</a:t>
                      </a:r>
                      <a:endParaRPr lang="en-US" sz="900" dirty="0"/>
                    </a:p>
                  </a:txBody>
                  <a:tcPr marL="68580" marR="68580" marT="34290" marB="34290" anchor="ctr"/>
                </a:tc>
                <a:tc>
                  <a:txBody>
                    <a:bodyPr/>
                    <a:lstStyle/>
                    <a:p>
                      <a:pPr algn="ctr"/>
                      <a:r>
                        <a:rPr lang="en-US" sz="900" b="0" dirty="0"/>
                        <a:t>meeting, email,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a:t>
                      </a:r>
                    </a:p>
                  </a:txBody>
                  <a:tcPr marL="68580" marR="68580" marT="34290" marB="34290" anchor="ctr"/>
                </a:tc>
                <a:tc>
                  <a:txBody>
                    <a:bodyPr/>
                    <a:lstStyle/>
                    <a:p>
                      <a:r>
                        <a:rPr lang="en-US" sz="900" dirty="0"/>
                        <a:t>10:00 AM – 4:00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Requirements Engineer Lead is point of contact for entire requirements team. Any changes in requirements or customer interviews should be communicated as soon as possible.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3834669498"/>
                  </a:ext>
                </a:extLst>
              </a:tr>
            </a:tbl>
          </a:graphicData>
        </a:graphic>
      </p:graphicFrame>
      <p:sp>
        <p:nvSpPr>
          <p:cNvPr id="2" name="TextBox 1">
            <a:extLst>
              <a:ext uri="{FF2B5EF4-FFF2-40B4-BE49-F238E27FC236}">
                <a16:creationId xmlns:a16="http://schemas.microsoft.com/office/drawing/2014/main" id="{27F48F03-A0B2-443D-B947-1C0AA963562D}"/>
              </a:ext>
            </a:extLst>
          </p:cNvPr>
          <p:cNvSpPr txBox="1"/>
          <p:nvPr/>
        </p:nvSpPr>
        <p:spPr>
          <a:xfrm>
            <a:off x="3886199" y="0"/>
            <a:ext cx="3151909" cy="253916"/>
          </a:xfrm>
          <a:prstGeom prst="rect">
            <a:avLst/>
          </a:prstGeom>
          <a:noFill/>
        </p:spPr>
        <p:txBody>
          <a:bodyPr wrap="square" rtlCol="0">
            <a:spAutoFit/>
          </a:bodyPr>
          <a:lstStyle/>
          <a:p>
            <a:r>
              <a:rPr lang="en-US" sz="1050" b="1" dirty="0">
                <a:solidFill>
                  <a:schemeClr val="bg1"/>
                </a:solidFill>
              </a:rPr>
              <a:t>Mohammad Asif, Dylan </a:t>
            </a:r>
            <a:r>
              <a:rPr lang="en-US" sz="1050" b="1" dirty="0" err="1">
                <a:solidFill>
                  <a:schemeClr val="bg1"/>
                </a:solidFill>
              </a:rPr>
              <a:t>Capece</a:t>
            </a:r>
            <a:r>
              <a:rPr lang="en-US" sz="1050" b="1" dirty="0">
                <a:solidFill>
                  <a:schemeClr val="bg1"/>
                </a:solidFill>
              </a:rPr>
              <a:t>, Blake Stroud</a:t>
            </a:r>
          </a:p>
        </p:txBody>
      </p:sp>
    </p:spTree>
    <p:extLst>
      <p:ext uri="{BB962C8B-B14F-4D97-AF65-F5344CB8AC3E}">
        <p14:creationId xmlns:p14="http://schemas.microsoft.com/office/powerpoint/2010/main" val="56365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C72D802-6EC0-4DB6-A304-0C9F69977C0E}"/>
              </a:ext>
            </a:extLst>
          </p:cNvPr>
          <p:cNvGraphicFramePr>
            <a:graphicFrameLocks noGrp="1"/>
          </p:cNvGraphicFramePr>
          <p:nvPr>
            <p:extLst>
              <p:ext uri="{D42A27DB-BD31-4B8C-83A1-F6EECF244321}">
                <p14:modId xmlns:p14="http://schemas.microsoft.com/office/powerpoint/2010/main" val="4235850679"/>
              </p:ext>
            </p:extLst>
          </p:nvPr>
        </p:nvGraphicFramePr>
        <p:xfrm>
          <a:off x="0" y="217170"/>
          <a:ext cx="9134857" cy="470916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3433219498"/>
                    </a:ext>
                  </a:extLst>
                </a:gridCol>
                <a:gridCol w="1435466">
                  <a:extLst>
                    <a:ext uri="{9D8B030D-6E8A-4147-A177-3AD203B41FA5}">
                      <a16:colId xmlns:a16="http://schemas.microsoft.com/office/drawing/2014/main" val="1344371238"/>
                    </a:ext>
                  </a:extLst>
                </a:gridCol>
                <a:gridCol w="1486186">
                  <a:extLst>
                    <a:ext uri="{9D8B030D-6E8A-4147-A177-3AD203B41FA5}">
                      <a16:colId xmlns:a16="http://schemas.microsoft.com/office/drawing/2014/main" val="469265459"/>
                    </a:ext>
                  </a:extLst>
                </a:gridCol>
                <a:gridCol w="1117045">
                  <a:extLst>
                    <a:ext uri="{9D8B030D-6E8A-4147-A177-3AD203B41FA5}">
                      <a16:colId xmlns:a16="http://schemas.microsoft.com/office/drawing/2014/main" val="4052155293"/>
                    </a:ext>
                  </a:extLst>
                </a:gridCol>
                <a:gridCol w="1682949">
                  <a:extLst>
                    <a:ext uri="{9D8B030D-6E8A-4147-A177-3AD203B41FA5}">
                      <a16:colId xmlns:a16="http://schemas.microsoft.com/office/drawing/2014/main" val="693635769"/>
                    </a:ext>
                  </a:extLst>
                </a:gridCol>
                <a:gridCol w="2069043">
                  <a:extLst>
                    <a:ext uri="{9D8B030D-6E8A-4147-A177-3AD203B41FA5}">
                      <a16:colId xmlns:a16="http://schemas.microsoft.com/office/drawing/2014/main" val="3633769828"/>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2825425508"/>
                  </a:ext>
                </a:extLst>
              </a:tr>
              <a:tr h="1028700">
                <a:tc>
                  <a:txBody>
                    <a:bodyPr/>
                    <a:lstStyle/>
                    <a:p>
                      <a:pPr algn="l"/>
                      <a:r>
                        <a:rPr lang="en-US" sz="900" b="1" dirty="0"/>
                        <a:t>Deployment Team</a:t>
                      </a:r>
                      <a:endParaRPr lang="en-US" sz="900" dirty="0"/>
                    </a:p>
                  </a:txBody>
                  <a:tcPr marL="68580" marR="68580" marT="34290" marB="34290" anchor="ctr"/>
                </a:tc>
                <a:tc>
                  <a:txBody>
                    <a:bodyPr/>
                    <a:lstStyle/>
                    <a:p>
                      <a:pPr algn="ctr"/>
                      <a:r>
                        <a:rPr lang="en-US" sz="900" b="0" dirty="0"/>
                        <a:t>email, meeting, phone call</a:t>
                      </a:r>
                      <a:endParaRPr lang="en-US" sz="900" b="1"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Sa</a:t>
                      </a:r>
                    </a:p>
                  </a:txBody>
                  <a:tcPr marL="68580" marR="68580" marT="34290" marB="34290" anchor="ctr"/>
                </a:tc>
                <a:tc>
                  <a:txBody>
                    <a:bodyPr/>
                    <a:lstStyle/>
                    <a:p>
                      <a:r>
                        <a:rPr lang="en-US" sz="900" dirty="0"/>
                        <a:t>8:30 AM – 3:30 PM</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Mitigation strategies, risks, issues, schedule changes, resource allocation, meeting times</a:t>
                      </a:r>
                    </a:p>
                  </a:txBody>
                  <a:tcPr marL="68580" marR="68580" marT="34290" marB="34290"/>
                </a:tc>
                <a:tc>
                  <a:txBody>
                    <a:bodyPr/>
                    <a:lstStyle/>
                    <a:p>
                      <a:r>
                        <a:rPr lang="en-US" sz="800" dirty="0"/>
                        <a:t>Deployment Engineer Lead is point of contact for deployment team. Any issues with installation dates or customer meetings should be reported immediately. Should information received be intended for specific design team member, Design Engineer Lead shall inform/forward that information to the employee.</a:t>
                      </a:r>
                    </a:p>
                  </a:txBody>
                  <a:tcPr marL="68580" marR="68580" marT="34290" marB="34290"/>
                </a:tc>
                <a:extLst>
                  <a:ext uri="{0D108BD9-81ED-4DB2-BD59-A6C34878D82A}">
                    <a16:rowId xmlns:a16="http://schemas.microsoft.com/office/drawing/2014/main" val="2771526562"/>
                  </a:ext>
                </a:extLst>
              </a:tr>
              <a:tr h="1028700">
                <a:tc>
                  <a:txBody>
                    <a:bodyPr/>
                    <a:lstStyle/>
                    <a:p>
                      <a:pPr algn="l"/>
                      <a:r>
                        <a:rPr lang="en-US" sz="900" b="1" dirty="0"/>
                        <a:t>UTD IT department</a:t>
                      </a:r>
                      <a:endParaRPr lang="en-US" sz="900" dirty="0"/>
                    </a:p>
                  </a:txBody>
                  <a:tcPr marL="68580" marR="68580" marT="34290" marB="34290" anchor="ctr"/>
                </a:tc>
                <a:tc>
                  <a:txBody>
                    <a:bodyPr/>
                    <a:lstStyle/>
                    <a:p>
                      <a:pPr algn="ctr"/>
                      <a:r>
                        <a:rPr lang="en-US" sz="900" b="0" dirty="0"/>
                        <a:t>Email, 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 | Sa | </a:t>
                      </a:r>
                      <a:r>
                        <a:rPr lang="en-US" sz="900" dirty="0" err="1"/>
                        <a:t>Su</a:t>
                      </a:r>
                      <a:endParaRPr lang="en-US" sz="900" dirty="0"/>
                    </a:p>
                  </a:txBody>
                  <a:tcPr marL="68580" marR="68580" marT="34290" marB="34290" anchor="ctr"/>
                </a:tc>
                <a:tc>
                  <a:txBody>
                    <a:bodyPr/>
                    <a:lstStyle/>
                    <a:p>
                      <a:r>
                        <a:rPr lang="en-US" sz="900" dirty="0"/>
                        <a:t>9:00 AM – 4:00 PM</a:t>
                      </a:r>
                    </a:p>
                  </a:txBody>
                  <a:tcPr marL="68580" marR="68580" marT="34290" marB="34290" anchor="ctr"/>
                </a:tc>
                <a:tc>
                  <a:txBody>
                    <a:bodyPr/>
                    <a:lstStyle/>
                    <a:p>
                      <a:r>
                        <a:rPr lang="en-US" sz="800" dirty="0"/>
                        <a:t>Technical queries, meeting times</a:t>
                      </a:r>
                    </a:p>
                  </a:txBody>
                  <a:tcPr marL="68580" marR="68580" marT="34290" marB="34290"/>
                </a:tc>
                <a:tc>
                  <a:txBody>
                    <a:bodyPr/>
                    <a:lstStyle/>
                    <a:p>
                      <a:r>
                        <a:rPr lang="en-US" sz="800" dirty="0"/>
                        <a:t>Representative from the UTD IT department is selected as the point of contact for the project team to communicate with (cfm150430@utdallas.edu). Should any questions regarding the architecture or the UTD systems be needed, they should be forwarded here.</a:t>
                      </a:r>
                    </a:p>
                  </a:txBody>
                  <a:tcPr marL="68580" marR="68580" marT="34290" marB="34290"/>
                </a:tc>
                <a:extLst>
                  <a:ext uri="{0D108BD9-81ED-4DB2-BD59-A6C34878D82A}">
                    <a16:rowId xmlns:a16="http://schemas.microsoft.com/office/drawing/2014/main" val="2582127302"/>
                  </a:ext>
                </a:extLst>
              </a:tr>
              <a:tr h="788670">
                <a:tc>
                  <a:txBody>
                    <a:bodyPr/>
                    <a:lstStyle/>
                    <a:p>
                      <a:pPr algn="l"/>
                      <a:r>
                        <a:rPr lang="en-US" sz="900" b="1" dirty="0"/>
                        <a:t>UTD database administrator</a:t>
                      </a:r>
                      <a:endParaRPr lang="en-US" sz="900" dirty="0"/>
                    </a:p>
                  </a:txBody>
                  <a:tcPr marL="68580" marR="68580" marT="34290" marB="34290" anchor="ctr"/>
                </a:tc>
                <a:tc>
                  <a:txBody>
                    <a:bodyPr/>
                    <a:lstStyle/>
                    <a:p>
                      <a:pPr algn="ctr"/>
                      <a:r>
                        <a:rPr lang="en-US" sz="900" b="0" dirty="0"/>
                        <a:t>email</a:t>
                      </a:r>
                    </a:p>
                  </a:txBody>
                  <a:tcPr marL="68580" marR="68580" marT="34290" marB="34290" anchor="ctr"/>
                </a:tc>
                <a:tc>
                  <a:txBody>
                    <a:bodyPr/>
                    <a:lstStyle/>
                    <a:p>
                      <a:pPr algn="ctr"/>
                      <a:r>
                        <a:rPr lang="en-US" sz="900" dirty="0"/>
                        <a:t>M | Tu | W | F</a:t>
                      </a:r>
                    </a:p>
                  </a:txBody>
                  <a:tcPr marL="68580" marR="68580" marT="34290" marB="34290" anchor="ctr"/>
                </a:tc>
                <a:tc>
                  <a:txBody>
                    <a:bodyPr/>
                    <a:lstStyle/>
                    <a:p>
                      <a:r>
                        <a:rPr lang="en-US" sz="900" dirty="0"/>
                        <a:t>9:30 AM – 4:30 PM</a:t>
                      </a:r>
                    </a:p>
                  </a:txBody>
                  <a:tcPr marL="68580" marR="68580" marT="34290" marB="34290" anchor="ctr"/>
                </a:tc>
                <a:tc>
                  <a:txBody>
                    <a:bodyPr/>
                    <a:lstStyle/>
                    <a:p>
                      <a:r>
                        <a:rPr lang="en-US" sz="800" dirty="0"/>
                        <a:t>Technical queries, schema design questions</a:t>
                      </a:r>
                    </a:p>
                  </a:txBody>
                  <a:tcPr marL="68580" marR="68580" marT="34290" marB="34290"/>
                </a:tc>
                <a:tc>
                  <a:txBody>
                    <a:bodyPr/>
                    <a:lstStyle/>
                    <a:p>
                      <a:r>
                        <a:rPr lang="en-US" sz="800" dirty="0"/>
                        <a:t>Key figure in determining what systems have access to UTD student information database. Development and deployment teams should communicate with DBA whenever information about the structure of the database is needed.</a:t>
                      </a:r>
                    </a:p>
                  </a:txBody>
                  <a:tcPr marL="68580" marR="68580" marT="34290" marB="34290"/>
                </a:tc>
                <a:extLst>
                  <a:ext uri="{0D108BD9-81ED-4DB2-BD59-A6C34878D82A}">
                    <a16:rowId xmlns:a16="http://schemas.microsoft.com/office/drawing/2014/main" val="1602148607"/>
                  </a:ext>
                </a:extLst>
              </a:tr>
              <a:tr h="788670">
                <a:tc>
                  <a:txBody>
                    <a:bodyPr/>
                    <a:lstStyle/>
                    <a:p>
                      <a:pPr algn="l"/>
                      <a:r>
                        <a:rPr lang="en-US" sz="900" b="1" dirty="0"/>
                        <a:t>UTD network administrators</a:t>
                      </a:r>
                      <a:endParaRPr lang="en-US" sz="900" dirty="0"/>
                    </a:p>
                  </a:txBody>
                  <a:tcPr marL="68580" marR="68580" marT="34290" marB="34290" anchor="ctr"/>
                </a:tc>
                <a:tc>
                  <a:txBody>
                    <a:bodyPr/>
                    <a:lstStyle/>
                    <a:p>
                      <a:pPr algn="ctr"/>
                      <a:r>
                        <a:rPr lang="en-US" sz="900" b="0" dirty="0"/>
                        <a:t>Email, video 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W | Th | F</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9:30 AM – 4:30 PM</a:t>
                      </a:r>
                    </a:p>
                  </a:txBody>
                  <a:tcPr marL="68580" marR="68580" marT="34290" marB="34290" anchor="ctr"/>
                </a:tc>
                <a:tc>
                  <a:txBody>
                    <a:bodyPr/>
                    <a:lstStyle/>
                    <a:p>
                      <a:r>
                        <a:rPr lang="en-US" sz="800" dirty="0"/>
                        <a:t>Technical questions, port information</a:t>
                      </a:r>
                    </a:p>
                  </a:txBody>
                  <a:tcPr marL="68580" marR="68580" marT="34290" marB="34290"/>
                </a:tc>
                <a:tc>
                  <a:txBody>
                    <a:bodyPr/>
                    <a:lstStyle/>
                    <a:p>
                      <a:r>
                        <a:rPr lang="en-US" sz="800" dirty="0"/>
                        <a:t>Key figure in determining what systems have access to the UTD networks. Development and deployment teams should establish communication whenever information about network design is needed.</a:t>
                      </a:r>
                    </a:p>
                  </a:txBody>
                  <a:tcPr marL="68580" marR="68580" marT="34290" marB="34290"/>
                </a:tc>
                <a:extLst>
                  <a:ext uri="{0D108BD9-81ED-4DB2-BD59-A6C34878D82A}">
                    <a16:rowId xmlns:a16="http://schemas.microsoft.com/office/drawing/2014/main" val="2895963800"/>
                  </a:ext>
                </a:extLst>
              </a:tr>
              <a:tr h="668655">
                <a:tc>
                  <a:txBody>
                    <a:bodyPr/>
                    <a:lstStyle/>
                    <a:p>
                      <a:pPr algn="l"/>
                      <a:r>
                        <a:rPr lang="en-US" sz="900" b="1" dirty="0"/>
                        <a:t>UTD upper management</a:t>
                      </a:r>
                      <a:endParaRPr lang="en-US" sz="900" dirty="0"/>
                    </a:p>
                  </a:txBody>
                  <a:tcPr marL="68580" marR="68580" marT="34290" marB="34290" anchor="ctr"/>
                </a:tc>
                <a:tc>
                  <a:txBody>
                    <a:bodyPr/>
                    <a:lstStyle/>
                    <a:p>
                      <a:pPr algn="ctr"/>
                      <a:r>
                        <a:rPr lang="en-US" sz="900" b="0" dirty="0"/>
                        <a:t>Meeting, email, video meeting, phone call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W | Sa | </a:t>
                      </a:r>
                      <a:r>
                        <a:rPr lang="en-US" sz="900" dirty="0" err="1"/>
                        <a:t>Su</a:t>
                      </a:r>
                      <a:endParaRPr lang="en-US" sz="900" dirty="0"/>
                    </a:p>
                  </a:txBody>
                  <a:tcPr marL="68580" marR="68580" marT="34290" marB="34290" anchor="ctr"/>
                </a:tc>
                <a:tc>
                  <a:txBody>
                    <a:bodyPr/>
                    <a:lstStyle/>
                    <a:p>
                      <a:r>
                        <a:rPr lang="en-US" sz="900" dirty="0"/>
                        <a:t>12:00 AM – 3:00 PM or by appointment</a:t>
                      </a:r>
                    </a:p>
                  </a:txBody>
                  <a:tcPr marL="68580" marR="68580" marT="34290" marB="34290" anchor="ctr"/>
                </a:tc>
                <a:tc>
                  <a:txBody>
                    <a:bodyPr/>
                    <a:lstStyle/>
                    <a:p>
                      <a:r>
                        <a:rPr lang="en-US" sz="800" dirty="0"/>
                        <a:t>Project requirements questions, schedule questions, meeting times, project status reports</a:t>
                      </a:r>
                    </a:p>
                  </a:txBody>
                  <a:tcPr marL="68580" marR="68580" marT="34290" marB="34290"/>
                </a:tc>
                <a:tc>
                  <a:txBody>
                    <a:bodyPr/>
                    <a:lstStyle/>
                    <a:p>
                      <a:r>
                        <a:rPr lang="en-US" sz="800" dirty="0"/>
                        <a:t>People in charge of paying for the project. Information regarding changes in overall project delivery schedule should be communicated to this party as soon as possible.</a:t>
                      </a:r>
                    </a:p>
                  </a:txBody>
                  <a:tcPr marL="68580" marR="68580" marT="34290" marB="34290"/>
                </a:tc>
                <a:extLst>
                  <a:ext uri="{0D108BD9-81ED-4DB2-BD59-A6C34878D82A}">
                    <a16:rowId xmlns:a16="http://schemas.microsoft.com/office/drawing/2014/main" val="3796592978"/>
                  </a:ext>
                </a:extLst>
              </a:tr>
            </a:tbl>
          </a:graphicData>
        </a:graphic>
      </p:graphicFrame>
    </p:spTree>
    <p:extLst>
      <p:ext uri="{BB962C8B-B14F-4D97-AF65-F5344CB8AC3E}">
        <p14:creationId xmlns:p14="http://schemas.microsoft.com/office/powerpoint/2010/main" val="3352062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0D87ED9-5258-4AD0-9B7E-39E3C03DF75A}"/>
              </a:ext>
            </a:extLst>
          </p:cNvPr>
          <p:cNvGraphicFramePr>
            <a:graphicFrameLocks noGrp="1"/>
          </p:cNvGraphicFramePr>
          <p:nvPr>
            <p:extLst>
              <p:ext uri="{D42A27DB-BD31-4B8C-83A1-F6EECF244321}">
                <p14:modId xmlns:p14="http://schemas.microsoft.com/office/powerpoint/2010/main" val="2173326158"/>
              </p:ext>
            </p:extLst>
          </p:nvPr>
        </p:nvGraphicFramePr>
        <p:xfrm>
          <a:off x="9144" y="900991"/>
          <a:ext cx="9134857" cy="2743200"/>
        </p:xfrm>
        <a:graphic>
          <a:graphicData uri="http://schemas.openxmlformats.org/drawingml/2006/table">
            <a:tbl>
              <a:tblPr firstRow="1" bandRow="1">
                <a:tableStyleId>{5C22544A-7EE6-4342-B048-85BDC9FD1C3A}</a:tableStyleId>
              </a:tblPr>
              <a:tblGrid>
                <a:gridCol w="1344168">
                  <a:extLst>
                    <a:ext uri="{9D8B030D-6E8A-4147-A177-3AD203B41FA5}">
                      <a16:colId xmlns:a16="http://schemas.microsoft.com/office/drawing/2014/main" val="1904607583"/>
                    </a:ext>
                  </a:extLst>
                </a:gridCol>
                <a:gridCol w="1435466">
                  <a:extLst>
                    <a:ext uri="{9D8B030D-6E8A-4147-A177-3AD203B41FA5}">
                      <a16:colId xmlns:a16="http://schemas.microsoft.com/office/drawing/2014/main" val="1455212292"/>
                    </a:ext>
                  </a:extLst>
                </a:gridCol>
                <a:gridCol w="1486186">
                  <a:extLst>
                    <a:ext uri="{9D8B030D-6E8A-4147-A177-3AD203B41FA5}">
                      <a16:colId xmlns:a16="http://schemas.microsoft.com/office/drawing/2014/main" val="4234751190"/>
                    </a:ext>
                  </a:extLst>
                </a:gridCol>
                <a:gridCol w="1117045">
                  <a:extLst>
                    <a:ext uri="{9D8B030D-6E8A-4147-A177-3AD203B41FA5}">
                      <a16:colId xmlns:a16="http://schemas.microsoft.com/office/drawing/2014/main" val="799280874"/>
                    </a:ext>
                  </a:extLst>
                </a:gridCol>
                <a:gridCol w="1682949">
                  <a:extLst>
                    <a:ext uri="{9D8B030D-6E8A-4147-A177-3AD203B41FA5}">
                      <a16:colId xmlns:a16="http://schemas.microsoft.com/office/drawing/2014/main" val="3035572457"/>
                    </a:ext>
                  </a:extLst>
                </a:gridCol>
                <a:gridCol w="2069043">
                  <a:extLst>
                    <a:ext uri="{9D8B030D-6E8A-4147-A177-3AD203B41FA5}">
                      <a16:colId xmlns:a16="http://schemas.microsoft.com/office/drawing/2014/main" val="3678653738"/>
                    </a:ext>
                  </a:extLst>
                </a:gridCol>
              </a:tblGrid>
              <a:tr h="342900">
                <a:tc>
                  <a:txBody>
                    <a:bodyPr/>
                    <a:lstStyle/>
                    <a:p>
                      <a:pPr algn="ctr"/>
                      <a:r>
                        <a:rPr lang="en-US" sz="900" b="1" dirty="0"/>
                        <a:t>Stakeholder</a:t>
                      </a:r>
                    </a:p>
                  </a:txBody>
                  <a:tcPr marL="68580" marR="68580" marT="34290" marB="34290" anchor="ctr"/>
                </a:tc>
                <a:tc>
                  <a:txBody>
                    <a:bodyPr/>
                    <a:lstStyle/>
                    <a:p>
                      <a:pPr algn="ctr"/>
                      <a:r>
                        <a:rPr lang="en-US" sz="900" b="1" dirty="0"/>
                        <a:t>Method of communication</a:t>
                      </a:r>
                    </a:p>
                  </a:txBody>
                  <a:tcPr marL="68580" marR="68580" marT="34290" marB="34290" anchor="ctr"/>
                </a:tc>
                <a:tc>
                  <a:txBody>
                    <a:bodyPr/>
                    <a:lstStyle/>
                    <a:p>
                      <a:pPr algn="ctr"/>
                      <a:r>
                        <a:rPr lang="en-US" sz="900" b="1" dirty="0"/>
                        <a:t>Days Available</a:t>
                      </a:r>
                    </a:p>
                  </a:txBody>
                  <a:tcPr marL="68580" marR="68580" marT="34290" marB="34290" anchor="ctr"/>
                </a:tc>
                <a:tc>
                  <a:txBody>
                    <a:bodyPr/>
                    <a:lstStyle/>
                    <a:p>
                      <a:pPr algn="ctr"/>
                      <a:r>
                        <a:rPr lang="en-US" sz="900" b="1" dirty="0"/>
                        <a:t>Times</a:t>
                      </a:r>
                    </a:p>
                  </a:txBody>
                  <a:tcPr marL="68580" marR="68580" marT="34290" marB="34290" anchor="ctr"/>
                </a:tc>
                <a:tc>
                  <a:txBody>
                    <a:bodyPr/>
                    <a:lstStyle/>
                    <a:p>
                      <a:pPr algn="ctr"/>
                      <a:r>
                        <a:rPr lang="en-US" sz="900" b="1" dirty="0"/>
                        <a:t>Subjects</a:t>
                      </a:r>
                    </a:p>
                  </a:txBody>
                  <a:tcPr marL="68580" marR="68580" marT="34290" marB="34290" anchor="ctr"/>
                </a:tc>
                <a:tc>
                  <a:txBody>
                    <a:bodyPr/>
                    <a:lstStyle/>
                    <a:p>
                      <a:pPr algn="ctr"/>
                      <a:r>
                        <a:rPr lang="en-US" sz="900" b="1" dirty="0"/>
                        <a:t>Description</a:t>
                      </a:r>
                    </a:p>
                  </a:txBody>
                  <a:tcPr marL="68580" marR="68580" marT="34290" marB="34290" anchor="ctr"/>
                </a:tc>
                <a:extLst>
                  <a:ext uri="{0D108BD9-81ED-4DB2-BD59-A6C34878D82A}">
                    <a16:rowId xmlns:a16="http://schemas.microsoft.com/office/drawing/2014/main" val="2317279909"/>
                  </a:ext>
                </a:extLst>
              </a:tr>
              <a:tr h="908685">
                <a:tc>
                  <a:txBody>
                    <a:bodyPr/>
                    <a:lstStyle/>
                    <a:p>
                      <a:pPr algn="l"/>
                      <a:r>
                        <a:rPr lang="en-US" sz="900" b="1" dirty="0"/>
                        <a:t>Internal upper management</a:t>
                      </a:r>
                      <a:endParaRPr lang="en-US" sz="900" dirty="0"/>
                    </a:p>
                  </a:txBody>
                  <a:tcPr marL="68580" marR="68580" marT="34290" marB="34290" anchor="ctr"/>
                </a:tc>
                <a:tc>
                  <a:txBody>
                    <a:bodyPr/>
                    <a:lstStyle/>
                    <a:p>
                      <a:pPr algn="ctr"/>
                      <a:r>
                        <a:rPr lang="en-US" sz="900" b="0" dirty="0"/>
                        <a:t>Email, voicemail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Th | F | Sa</a:t>
                      </a:r>
                    </a:p>
                  </a:txBody>
                  <a:tcPr marL="68580" marR="68580" marT="34290" marB="34290" anchor="ctr"/>
                </a:tc>
                <a:tc>
                  <a:txBody>
                    <a:bodyPr/>
                    <a:lstStyle/>
                    <a:p>
                      <a:r>
                        <a:rPr lang="en-US" sz="900" dirty="0"/>
                        <a:t>1:00 PM – 2:00 PM or by appointment</a:t>
                      </a:r>
                    </a:p>
                  </a:txBody>
                  <a:tcPr marL="68580" marR="68580" marT="34290" marB="34290" anchor="ctr"/>
                </a:tc>
                <a:tc>
                  <a:txBody>
                    <a:bodyPr/>
                    <a:lstStyle/>
                    <a:p>
                      <a:r>
                        <a:rPr lang="en-US" sz="800" dirty="0"/>
                        <a:t>Meeting times, changes in schedule, budget impacts, issues, changes in scope, project status reports.</a:t>
                      </a:r>
                    </a:p>
                  </a:txBody>
                  <a:tcPr marL="68580" marR="68580" marT="34290" marB="34290"/>
                </a:tc>
                <a:tc>
                  <a:txBody>
                    <a:bodyPr/>
                    <a:lstStyle/>
                    <a:p>
                      <a:r>
                        <a:rPr lang="en-US" sz="800" dirty="0"/>
                        <a:t>Supervisor of entire project. Responsible for allocating funds to the project and is key factor in determining which projects are taken on. Project manager should communicate major issues with the project to the internal upper management when they arise.</a:t>
                      </a:r>
                    </a:p>
                  </a:txBody>
                  <a:tcPr marL="68580" marR="68580" marT="34290" marB="34290"/>
                </a:tc>
                <a:extLst>
                  <a:ext uri="{0D108BD9-81ED-4DB2-BD59-A6C34878D82A}">
                    <a16:rowId xmlns:a16="http://schemas.microsoft.com/office/drawing/2014/main" val="3858868620"/>
                  </a:ext>
                </a:extLst>
              </a:tr>
              <a:tr h="788670">
                <a:tc>
                  <a:txBody>
                    <a:bodyPr/>
                    <a:lstStyle/>
                    <a:p>
                      <a:pPr algn="l"/>
                      <a:r>
                        <a:rPr lang="en-US" sz="900" b="1" dirty="0"/>
                        <a:t>Hardware development manager</a:t>
                      </a:r>
                      <a:endParaRPr lang="en-US" sz="900" dirty="0"/>
                    </a:p>
                  </a:txBody>
                  <a:tcPr marL="68580" marR="68580" marT="34290" marB="34290" anchor="ctr"/>
                </a:tc>
                <a:tc>
                  <a:txBody>
                    <a:bodyPr/>
                    <a:lstStyle/>
                    <a:p>
                      <a:pPr algn="ctr"/>
                      <a:r>
                        <a:rPr lang="en-US" sz="900" b="0" dirty="0"/>
                        <a:t>Meeting, phone call</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M | Tu | Th | F</a:t>
                      </a:r>
                    </a:p>
                  </a:txBody>
                  <a:tcPr marL="68580" marR="68580" marT="34290" marB="34290" anchor="ctr"/>
                </a:tc>
                <a:tc>
                  <a:txBody>
                    <a:bodyPr/>
                    <a:lstStyle/>
                    <a:p>
                      <a:r>
                        <a:rPr lang="en-US" sz="900" dirty="0"/>
                        <a:t>3:00 PM – 6:00 PM</a:t>
                      </a:r>
                    </a:p>
                  </a:txBody>
                  <a:tcPr marL="68580" marR="68580" marT="34290" marB="34290" anchor="ctr"/>
                </a:tc>
                <a:tc>
                  <a:txBody>
                    <a:bodyPr/>
                    <a:lstStyle/>
                    <a:p>
                      <a:r>
                        <a:rPr lang="en-US" sz="800" dirty="0"/>
                        <a:t>Meeting times, project development reports, technical queries</a:t>
                      </a:r>
                    </a:p>
                  </a:txBody>
                  <a:tcPr marL="68580" marR="68580" marT="34290" marB="34290"/>
                </a:tc>
                <a:tc>
                  <a:txBody>
                    <a:bodyPr/>
                    <a:lstStyle/>
                    <a:p>
                      <a:r>
                        <a:rPr lang="en-US" sz="800" dirty="0"/>
                        <a:t>Responsible for overseeing the development of gate hardware. Communication should be established between Development Team to ensure that codebase is developed to work properly with chosen hardware.</a:t>
                      </a:r>
                    </a:p>
                  </a:txBody>
                  <a:tcPr marL="68580" marR="68580" marT="34290" marB="34290"/>
                </a:tc>
                <a:extLst>
                  <a:ext uri="{0D108BD9-81ED-4DB2-BD59-A6C34878D82A}">
                    <a16:rowId xmlns:a16="http://schemas.microsoft.com/office/drawing/2014/main" val="2431425811"/>
                  </a:ext>
                </a:extLst>
              </a:tr>
              <a:tr h="668655">
                <a:tc>
                  <a:txBody>
                    <a:bodyPr/>
                    <a:lstStyle/>
                    <a:p>
                      <a:pPr algn="l"/>
                      <a:r>
                        <a:rPr lang="en-US" sz="900" b="1" dirty="0"/>
                        <a:t>Purchasing/ procurement department</a:t>
                      </a:r>
                      <a:endParaRPr lang="en-US" sz="900" dirty="0"/>
                    </a:p>
                  </a:txBody>
                  <a:tcPr marL="68580" marR="68580" marT="34290" marB="34290" anchor="ctr"/>
                </a:tc>
                <a:tc>
                  <a:txBody>
                    <a:bodyPr/>
                    <a:lstStyle/>
                    <a:p>
                      <a:pPr algn="ctr"/>
                      <a:r>
                        <a:rPr lang="en-US" sz="900" b="0" dirty="0"/>
                        <a:t>Meeting</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 W | Th | F | Sa</a:t>
                      </a:r>
                    </a:p>
                  </a:txBody>
                  <a:tcPr marL="68580" marR="68580" marT="34290" marB="34290" anchor="ctr"/>
                </a:tc>
                <a:tc>
                  <a:txBody>
                    <a:bodyPr/>
                    <a:lstStyle/>
                    <a:p>
                      <a:r>
                        <a:rPr lang="en-US" sz="900" dirty="0"/>
                        <a:t>7:00 AM – 5:00 PM</a:t>
                      </a:r>
                    </a:p>
                  </a:txBody>
                  <a:tcPr marL="68580" marR="68580" marT="34290" marB="34290" anchor="ctr"/>
                </a:tc>
                <a:tc>
                  <a:txBody>
                    <a:bodyPr/>
                    <a:lstStyle/>
                    <a:p>
                      <a:r>
                        <a:rPr lang="en-US" sz="800" dirty="0"/>
                        <a:t>Meeting times, purchase requests</a:t>
                      </a:r>
                    </a:p>
                  </a:txBody>
                  <a:tcPr marL="68580" marR="68580" marT="34290" marB="34290"/>
                </a:tc>
                <a:tc>
                  <a:txBody>
                    <a:bodyPr/>
                    <a:lstStyle/>
                    <a:p>
                      <a:r>
                        <a:rPr lang="en-US" sz="800" dirty="0"/>
                        <a:t>Party responsible for obtaining necessary equipment needed to complete project tasks. Meeting should be established early in project life cycle to ensure timely delivery of equipment.</a:t>
                      </a:r>
                    </a:p>
                  </a:txBody>
                  <a:tcPr marL="68580" marR="68580" marT="34290" marB="34290"/>
                </a:tc>
                <a:extLst>
                  <a:ext uri="{0D108BD9-81ED-4DB2-BD59-A6C34878D82A}">
                    <a16:rowId xmlns:a16="http://schemas.microsoft.com/office/drawing/2014/main" val="3155874426"/>
                  </a:ext>
                </a:extLst>
              </a:tr>
            </a:tbl>
          </a:graphicData>
        </a:graphic>
      </p:graphicFrame>
    </p:spTree>
    <p:extLst>
      <p:ext uri="{BB962C8B-B14F-4D97-AF65-F5344CB8AC3E}">
        <p14:creationId xmlns:p14="http://schemas.microsoft.com/office/powerpoint/2010/main" val="757118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223134-7AC1-47EA-AC1F-A13A1B93B22E}"/>
              </a:ext>
            </a:extLst>
          </p:cNvPr>
          <p:cNvSpPr>
            <a:spLocks noGrp="1"/>
          </p:cNvSpPr>
          <p:nvPr>
            <p:ph type="title"/>
          </p:nvPr>
        </p:nvSpPr>
        <p:spPr>
          <a:xfrm>
            <a:off x="110836" y="0"/>
            <a:ext cx="5202382" cy="838800"/>
          </a:xfrm>
        </p:spPr>
        <p:txBody>
          <a:bodyPr/>
          <a:lstStyle/>
          <a:p>
            <a:r>
              <a:rPr lang="en-US" sz="4800" dirty="0"/>
              <a:t>Lessons Learned</a:t>
            </a:r>
          </a:p>
        </p:txBody>
      </p:sp>
      <p:sp>
        <p:nvSpPr>
          <p:cNvPr id="5" name="TextBox 4">
            <a:extLst>
              <a:ext uri="{FF2B5EF4-FFF2-40B4-BE49-F238E27FC236}">
                <a16:creationId xmlns:a16="http://schemas.microsoft.com/office/drawing/2014/main" id="{667FEB0F-F105-4F03-9B52-BC24A2FBFBBE}"/>
              </a:ext>
            </a:extLst>
          </p:cNvPr>
          <p:cNvSpPr txBox="1"/>
          <p:nvPr/>
        </p:nvSpPr>
        <p:spPr>
          <a:xfrm>
            <a:off x="5375563" y="419400"/>
            <a:ext cx="2811988" cy="307777"/>
          </a:xfrm>
          <a:prstGeom prst="rect">
            <a:avLst/>
          </a:prstGeom>
          <a:noFill/>
        </p:spPr>
        <p:txBody>
          <a:bodyPr wrap="none" rtlCol="0">
            <a:spAutoFit/>
          </a:bodyPr>
          <a:lstStyle/>
          <a:p>
            <a:r>
              <a:rPr lang="en-US" dirty="0">
                <a:solidFill>
                  <a:schemeClr val="bg1"/>
                </a:solidFill>
                <a:latin typeface="Roboto" panose="020B0604020202020204" charset="0"/>
                <a:ea typeface="Roboto" panose="020B0604020202020204" charset="0"/>
              </a:rPr>
              <a:t>Slide updated by Everett McCrea</a:t>
            </a:r>
          </a:p>
        </p:txBody>
      </p:sp>
      <p:sp>
        <p:nvSpPr>
          <p:cNvPr id="6" name="Rectangle 5">
            <a:extLst>
              <a:ext uri="{FF2B5EF4-FFF2-40B4-BE49-F238E27FC236}">
                <a16:creationId xmlns:a16="http://schemas.microsoft.com/office/drawing/2014/main" id="{8F25503D-6629-417C-B208-0C44956ECDDE}"/>
              </a:ext>
            </a:extLst>
          </p:cNvPr>
          <p:cNvSpPr/>
          <p:nvPr/>
        </p:nvSpPr>
        <p:spPr>
          <a:xfrm>
            <a:off x="180109" y="790129"/>
            <a:ext cx="8229600" cy="4150495"/>
          </a:xfrm>
          <a:prstGeom prst="rect">
            <a:avLst/>
          </a:prstGeom>
        </p:spPr>
        <p:txBody>
          <a:bodyPr wrap="square">
            <a:spAutoFit/>
          </a:bodyPr>
          <a:lstStyle/>
          <a:p>
            <a:pPr>
              <a:lnSpc>
                <a:spcPct val="115000"/>
              </a:lnSpc>
            </a:pPr>
            <a:r>
              <a:rPr lang="en-US" sz="1000" dirty="0">
                <a:solidFill>
                  <a:schemeClr val="bg1"/>
                </a:solidFill>
                <a:latin typeface="Roboto" panose="020B0604020202020204" charset="0"/>
                <a:ea typeface="Roboto" panose="020B0604020202020204" charset="0"/>
              </a:rPr>
              <a:t>(1,2) Everett McCrea, (3, 4) Luke Padgett, (5, 6) Mohammad Asif, (7,8) Blake Stroud, (9, 10) Dylan </a:t>
            </a:r>
            <a:r>
              <a:rPr lang="en-US" sz="1000" dirty="0" err="1">
                <a:solidFill>
                  <a:schemeClr val="bg1"/>
                </a:solidFill>
                <a:latin typeface="Roboto" panose="020B0604020202020204" charset="0"/>
                <a:ea typeface="Roboto" panose="020B0604020202020204" charset="0"/>
              </a:rPr>
              <a:t>Capece</a:t>
            </a:r>
            <a:endParaRPr lang="en-US" sz="900" dirty="0">
              <a:solidFill>
                <a:schemeClr val="bg1"/>
              </a:solidFill>
              <a:latin typeface="Roboto" panose="020B0604020202020204" charset="0"/>
              <a:ea typeface="Roboto" panose="020B0604020202020204" charset="0"/>
            </a:endParaRPr>
          </a:p>
          <a:p>
            <a:pPr>
              <a:lnSpc>
                <a:spcPct val="115000"/>
              </a:lnSpc>
            </a:pPr>
            <a:r>
              <a:rPr lang="en-US" sz="1000"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i="1" dirty="0">
                <a:solidFill>
                  <a:schemeClr val="bg1"/>
                </a:solidFill>
                <a:latin typeface="Roboto" panose="020B0604020202020204" charset="0"/>
                <a:ea typeface="Roboto" panose="020B0604020202020204" charset="0"/>
              </a:rPr>
              <a:t>1. Risks are something that could go wrong - not something that has gone wrong</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dirty="0">
                <a:solidFill>
                  <a:schemeClr val="bg1"/>
                </a:solidFill>
                <a:latin typeface="Roboto" panose="020B0604020202020204" charset="0"/>
                <a:ea typeface="Roboto" panose="020B0604020202020204" charset="0"/>
              </a:rPr>
              <a:t>Risks point out complications that have the </a:t>
            </a:r>
            <a:r>
              <a:rPr lang="en-US" sz="1000" i="1" dirty="0">
                <a:solidFill>
                  <a:schemeClr val="bg1"/>
                </a:solidFill>
                <a:latin typeface="Roboto" panose="020B0604020202020204" charset="0"/>
                <a:ea typeface="Roboto" panose="020B0604020202020204" charset="0"/>
              </a:rPr>
              <a:t>potential</a:t>
            </a:r>
            <a:r>
              <a:rPr lang="en-US" sz="1000" dirty="0">
                <a:solidFill>
                  <a:schemeClr val="bg1"/>
                </a:solidFill>
                <a:latin typeface="Roboto" panose="020B0604020202020204" charset="0"/>
                <a:ea typeface="Roboto" panose="020B0604020202020204" charset="0"/>
              </a:rPr>
              <a:t> to impact the budget, schedule, or scope of a project; issues are complications that have </a:t>
            </a:r>
            <a:r>
              <a:rPr lang="en-US" sz="1000" i="1" dirty="0">
                <a:solidFill>
                  <a:schemeClr val="bg1"/>
                </a:solidFill>
                <a:latin typeface="Roboto" panose="020B0604020202020204" charset="0"/>
                <a:ea typeface="Roboto" panose="020B0604020202020204" charset="0"/>
              </a:rPr>
              <a:t>already</a:t>
            </a:r>
            <a:r>
              <a:rPr lang="en-US" sz="1000" dirty="0">
                <a:solidFill>
                  <a:schemeClr val="bg1"/>
                </a:solidFill>
                <a:latin typeface="Roboto" panose="020B0604020202020204" charset="0"/>
                <a:ea typeface="Roboto" panose="020B0604020202020204" charset="0"/>
              </a:rPr>
              <a:t> affected the project. For an issue to occur, there must have been a risk that was not mitigated properly.</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i="1" dirty="0">
                <a:solidFill>
                  <a:schemeClr val="bg1"/>
                </a:solidFill>
                <a:latin typeface="Roboto" panose="020B0604020202020204" charset="0"/>
                <a:ea typeface="Roboto" panose="020B0604020202020204" charset="0"/>
              </a:rPr>
              <a:t>2. Project tasks should be laddered in order to break down work into multiple, smaller tasks.</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dirty="0">
                <a:solidFill>
                  <a:schemeClr val="bg1"/>
                </a:solidFill>
                <a:latin typeface="Roboto" panose="020B0604020202020204" charset="0"/>
                <a:ea typeface="Roboto" panose="020B0604020202020204" charset="0"/>
              </a:rPr>
              <a:t>Having tasks on the project schedule be laddered as much as possible can help reduce the duration of the project by having some tasks start earlier than originally planned. Our project schedule was not originally laddered well, and it caused us to have a schedule that was about 250 days long. After extensive laddering, we were able to make the schedule only 198 days long. </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i="1" dirty="0">
                <a:solidFill>
                  <a:schemeClr val="bg1"/>
                </a:solidFill>
                <a:latin typeface="Roboto" panose="020B0604020202020204" charset="0"/>
                <a:ea typeface="Roboto" panose="020B0604020202020204" charset="0"/>
              </a:rPr>
              <a:t>3. The governance plan should describe in detail what should occur as well as the reasons for its occurrence and the results of said occurrence.</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dirty="0">
                <a:solidFill>
                  <a:schemeClr val="bg1"/>
                </a:solidFill>
                <a:latin typeface="Roboto" panose="020B0604020202020204" charset="0"/>
                <a:ea typeface="Roboto" panose="020B0604020202020204" charset="0"/>
              </a:rPr>
              <a:t>With a detailed governance plan, a broad overview of all project management activities can be produced whenever necessary in the form of this governance plan. It can serve as guidelines for any scheduled events so the project manager can focus the meeting.</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i="1" dirty="0">
                <a:solidFill>
                  <a:schemeClr val="bg1"/>
                </a:solidFill>
                <a:latin typeface="Roboto" panose="020B0604020202020204" charset="0"/>
                <a:ea typeface="Roboto" panose="020B0604020202020204" charset="0"/>
              </a:rPr>
              <a:t>4. The MPP should be made with great care so that certain resources (human or otherwise) are not “stretched thin,” so to speak.</a:t>
            </a:r>
            <a:endParaRPr lang="en-US" sz="900" dirty="0">
              <a:solidFill>
                <a:schemeClr val="bg1"/>
              </a:solidFill>
              <a:latin typeface="Roboto" panose="020B0604020202020204" charset="0"/>
              <a:ea typeface="Roboto" panose="020B0604020202020204" charset="0"/>
            </a:endParaRPr>
          </a:p>
          <a:p>
            <a:pPr>
              <a:lnSpc>
                <a:spcPct val="115000"/>
              </a:lnSpc>
            </a:pPr>
            <a:r>
              <a:rPr lang="en-US" sz="10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pPr>
              <a:lnSpc>
                <a:spcPct val="115000"/>
              </a:lnSpc>
            </a:pPr>
            <a:r>
              <a:rPr lang="en-US" sz="1000" dirty="0">
                <a:solidFill>
                  <a:schemeClr val="bg1"/>
                </a:solidFill>
                <a:latin typeface="Roboto" panose="020B0604020202020204" charset="0"/>
                <a:ea typeface="Roboto" panose="020B0604020202020204" charset="0"/>
              </a:rPr>
              <a:t>Upon creating an MPP, it is wise to consider who (i.e. which developer, which tester, </a:t>
            </a:r>
            <a:r>
              <a:rPr lang="en-US" sz="1000" dirty="0" err="1">
                <a:solidFill>
                  <a:schemeClr val="bg1"/>
                </a:solidFill>
                <a:latin typeface="Roboto" panose="020B0604020202020204" charset="0"/>
                <a:ea typeface="Roboto" panose="020B0604020202020204" charset="0"/>
              </a:rPr>
              <a:t>etc</a:t>
            </a:r>
            <a:r>
              <a:rPr lang="en-US" sz="1000" dirty="0">
                <a:solidFill>
                  <a:schemeClr val="bg1"/>
                </a:solidFill>
                <a:latin typeface="Roboto" panose="020B0604020202020204" charset="0"/>
                <a:ea typeface="Roboto" panose="020B0604020202020204" charset="0"/>
              </a:rPr>
              <a:t>) is working on what task and how many other tasks they are working on during a given time. If a resource is working on too many tasks at once this is not ideal, so it is a better idea to spread out more resources across more tasks to adequately distribute work.</a:t>
            </a:r>
            <a:endParaRPr lang="en-US" sz="900" dirty="0">
              <a:solidFill>
                <a:schemeClr val="bg1"/>
              </a:solidFill>
              <a:effectLst/>
              <a:latin typeface="Roboto" panose="020B0604020202020204" charset="0"/>
              <a:ea typeface="Roboto" panose="020B0604020202020204" charset="0"/>
            </a:endParaRPr>
          </a:p>
        </p:txBody>
      </p:sp>
    </p:spTree>
    <p:extLst>
      <p:ext uri="{BB962C8B-B14F-4D97-AF65-F5344CB8AC3E}">
        <p14:creationId xmlns:p14="http://schemas.microsoft.com/office/powerpoint/2010/main" val="1798915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223134-7AC1-47EA-AC1F-A13A1B93B22E}"/>
              </a:ext>
            </a:extLst>
          </p:cNvPr>
          <p:cNvSpPr>
            <a:spLocks noGrp="1"/>
          </p:cNvSpPr>
          <p:nvPr>
            <p:ph type="title"/>
          </p:nvPr>
        </p:nvSpPr>
        <p:spPr>
          <a:xfrm>
            <a:off x="90055" y="-111623"/>
            <a:ext cx="5202382" cy="838800"/>
          </a:xfrm>
        </p:spPr>
        <p:txBody>
          <a:bodyPr/>
          <a:lstStyle/>
          <a:p>
            <a:r>
              <a:rPr lang="en-US" sz="4000" dirty="0"/>
              <a:t>Lessons Learned</a:t>
            </a:r>
          </a:p>
        </p:txBody>
      </p:sp>
      <p:sp>
        <p:nvSpPr>
          <p:cNvPr id="5" name="TextBox 4">
            <a:extLst>
              <a:ext uri="{FF2B5EF4-FFF2-40B4-BE49-F238E27FC236}">
                <a16:creationId xmlns:a16="http://schemas.microsoft.com/office/drawing/2014/main" id="{667FEB0F-F105-4F03-9B52-BC24A2FBFBBE}"/>
              </a:ext>
            </a:extLst>
          </p:cNvPr>
          <p:cNvSpPr txBox="1"/>
          <p:nvPr/>
        </p:nvSpPr>
        <p:spPr>
          <a:xfrm>
            <a:off x="5375563" y="232364"/>
            <a:ext cx="2811988" cy="307777"/>
          </a:xfrm>
          <a:prstGeom prst="rect">
            <a:avLst/>
          </a:prstGeom>
          <a:noFill/>
        </p:spPr>
        <p:txBody>
          <a:bodyPr wrap="none" rtlCol="0">
            <a:spAutoFit/>
          </a:bodyPr>
          <a:lstStyle/>
          <a:p>
            <a:r>
              <a:rPr lang="en-US" dirty="0">
                <a:solidFill>
                  <a:schemeClr val="bg1"/>
                </a:solidFill>
                <a:latin typeface="Roboto" panose="020B0604020202020204" charset="0"/>
                <a:ea typeface="Roboto" panose="020B0604020202020204" charset="0"/>
              </a:rPr>
              <a:t>Slide updated by Everett McCrea</a:t>
            </a:r>
          </a:p>
        </p:txBody>
      </p:sp>
      <p:sp>
        <p:nvSpPr>
          <p:cNvPr id="6" name="Rectangle 5">
            <a:extLst>
              <a:ext uri="{FF2B5EF4-FFF2-40B4-BE49-F238E27FC236}">
                <a16:creationId xmlns:a16="http://schemas.microsoft.com/office/drawing/2014/main" id="{8F25503D-6629-417C-B208-0C44956ECDDE}"/>
              </a:ext>
            </a:extLst>
          </p:cNvPr>
          <p:cNvSpPr/>
          <p:nvPr/>
        </p:nvSpPr>
        <p:spPr>
          <a:xfrm>
            <a:off x="180109" y="665438"/>
            <a:ext cx="8229600" cy="4606710"/>
          </a:xfrm>
          <a:prstGeom prst="rect">
            <a:avLst/>
          </a:prstGeom>
        </p:spPr>
        <p:txBody>
          <a:bodyPr wrap="square">
            <a:spAutoFit/>
          </a:bodyPr>
          <a:lstStyle/>
          <a:p>
            <a:r>
              <a:rPr lang="en-US" sz="900" b="1" i="1" dirty="0">
                <a:solidFill>
                  <a:schemeClr val="bg1"/>
                </a:solidFill>
                <a:latin typeface="Roboto" panose="020B0604020202020204" charset="0"/>
                <a:ea typeface="Roboto" panose="020B0604020202020204" charset="0"/>
              </a:rPr>
              <a:t>5. PMP can be looked at as a process of harnessing a “wild” idea and making it visually trackable and objectively controllable.</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A process of repeatedly breaking down one</a:t>
            </a:r>
            <a:r>
              <a:rPr lang="en-US" sz="900" i="1" dirty="0">
                <a:solidFill>
                  <a:schemeClr val="bg1"/>
                </a:solidFill>
                <a:latin typeface="Roboto" panose="020B0604020202020204" charset="0"/>
                <a:ea typeface="Roboto" panose="020B0604020202020204" charset="0"/>
              </a:rPr>
              <a:t> whole</a:t>
            </a:r>
            <a:r>
              <a:rPr lang="en-US" sz="900" dirty="0">
                <a:solidFill>
                  <a:schemeClr val="bg1"/>
                </a:solidFill>
                <a:latin typeface="Roboto" panose="020B0604020202020204" charset="0"/>
                <a:ea typeface="Roboto" panose="020B0604020202020204" charset="0"/>
              </a:rPr>
              <a:t>, putting the broken parts into a structure, and making it a totally different </a:t>
            </a:r>
            <a:r>
              <a:rPr lang="en-US" sz="900" i="1" dirty="0">
                <a:solidFill>
                  <a:schemeClr val="bg1"/>
                </a:solidFill>
                <a:latin typeface="Roboto" panose="020B0604020202020204" charset="0"/>
                <a:ea typeface="Roboto" panose="020B0604020202020204" charset="0"/>
              </a:rPr>
              <a:t>whole</a:t>
            </a:r>
            <a:r>
              <a:rPr lang="en-US" sz="900" dirty="0">
                <a:solidFill>
                  <a:schemeClr val="bg1"/>
                </a:solidFill>
                <a:latin typeface="Roboto" panose="020B0604020202020204" charset="0"/>
                <a:ea typeface="Roboto" panose="020B0604020202020204" charset="0"/>
              </a:rPr>
              <a:t>- where the difference is as wide as an abstract SOW and a “concrete-like” Dashboard- requires a great deal of attention to </a:t>
            </a:r>
            <a:r>
              <a:rPr lang="en-US" sz="900" i="1" dirty="0">
                <a:solidFill>
                  <a:schemeClr val="bg1"/>
                </a:solidFill>
                <a:latin typeface="Roboto" panose="020B0604020202020204" charset="0"/>
                <a:ea typeface="Roboto" panose="020B0604020202020204" charset="0"/>
              </a:rPr>
              <a:t>details</a:t>
            </a:r>
            <a:r>
              <a:rPr lang="en-US" sz="900" dirty="0">
                <a:solidFill>
                  <a:schemeClr val="bg1"/>
                </a:solidFill>
                <a:latin typeface="Roboto" panose="020B0604020202020204" charset="0"/>
                <a:ea typeface="Roboto" panose="020B0604020202020204" charset="0"/>
              </a:rPr>
              <a:t>. Producing the right product requires the right feeding.</a:t>
            </a:r>
          </a:p>
          <a:p>
            <a:endParaRPr lang="en-US" sz="900" dirty="0">
              <a:solidFill>
                <a:schemeClr val="bg1"/>
              </a:solidFill>
              <a:latin typeface="Roboto" panose="020B0604020202020204" charset="0"/>
              <a:ea typeface="Roboto" panose="020B0604020202020204" charset="0"/>
            </a:endParaRPr>
          </a:p>
          <a:p>
            <a:r>
              <a:rPr lang="en-US" sz="900" b="1" i="1" dirty="0">
                <a:solidFill>
                  <a:schemeClr val="bg1"/>
                </a:solidFill>
                <a:latin typeface="Roboto" panose="020B0604020202020204" charset="0"/>
                <a:ea typeface="Roboto" panose="020B0604020202020204" charset="0"/>
              </a:rPr>
              <a:t>6. Risks are inherent to the projects, projects are managed in a dynamic environment, so the “dynamicity” needs to be taken into account while developing RMPs.</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Risks can originate from anywhere; their origins should be determined precisely and their effects should be assessed carefully. Risks probably can be categorized as operational, managerial, internal, external, and environmental. Dealing with Risks (threat), with external or environmental origins, maybe beyond the ability and responsibility of a PM. But despite that it would be a good practice/idea to be proactive and formulate SOW and its related sections so that the organization cannot be held accountable (due to lawsuit or litigation put forward by customer) in the case of project delay/failure.</a:t>
            </a: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b="1" i="1" dirty="0">
                <a:solidFill>
                  <a:schemeClr val="bg1"/>
                </a:solidFill>
                <a:latin typeface="Roboto" panose="020B0604020202020204" charset="0"/>
                <a:ea typeface="Roboto" panose="020B0604020202020204" charset="0"/>
              </a:rPr>
              <a:t>7. Risks need to be tied to a specific task on the MPP and describe how they might impact future tasks.</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Without a specific task being referenced, it becomes difficult to think of a mitigation plan for a risk. Additionally, contingencies become difficult to form if a risk does not list which task(s) could be impacted in the future.</a:t>
            </a: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b="1" i="1" dirty="0">
                <a:solidFill>
                  <a:schemeClr val="bg1"/>
                </a:solidFill>
                <a:latin typeface="Roboto" panose="020B0604020202020204" charset="0"/>
                <a:ea typeface="Roboto" panose="020B0604020202020204" charset="0"/>
              </a:rPr>
              <a:t>8. The Statement of Work defines what the project plans to accomplish as well as some of the key deliverables of said project.</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The statement of work serves as a contract between the company and the customer as a detailed list of what work should be accomplished, when it should be accomplished by, how much it should cost, and the customer responsibilities.</a:t>
            </a: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b="1" i="1" dirty="0">
                <a:solidFill>
                  <a:schemeClr val="bg1"/>
                </a:solidFill>
                <a:latin typeface="Roboto" panose="020B0604020202020204" charset="0"/>
                <a:ea typeface="Roboto" panose="020B0604020202020204" charset="0"/>
              </a:rPr>
              <a:t>9. Risk severity should be determined by using the risk management plan flow chart by evaluating its potential impact to scope, cost, or schedule.</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Evaluating a risk with a risk management plan flow chart allows the project manager to gain a better understanding of how a risk could impact a project if it turns into an issue.</a:t>
            </a: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b="1" i="1" dirty="0">
                <a:solidFill>
                  <a:schemeClr val="bg1"/>
                </a:solidFill>
                <a:latin typeface="Roboto" panose="020B0604020202020204" charset="0"/>
                <a:ea typeface="Roboto" panose="020B0604020202020204" charset="0"/>
              </a:rPr>
              <a:t>10. Bottom-up budget estimates are much more accurate at predicting the project cost than top-down estimates.</a:t>
            </a:r>
            <a:endParaRPr lang="en-US" sz="900" dirty="0">
              <a:solidFill>
                <a:schemeClr val="bg1"/>
              </a:solidFill>
              <a:latin typeface="Roboto" panose="020B0604020202020204" charset="0"/>
              <a:ea typeface="Roboto" panose="020B0604020202020204" charset="0"/>
            </a:endParaRPr>
          </a:p>
          <a:p>
            <a:r>
              <a:rPr lang="en-US" sz="900" b="1" dirty="0">
                <a:solidFill>
                  <a:schemeClr val="bg1"/>
                </a:solidFill>
                <a:latin typeface="Roboto" panose="020B0604020202020204" charset="0"/>
                <a:ea typeface="Roboto" panose="020B0604020202020204" charset="0"/>
              </a:rPr>
              <a:t> </a:t>
            </a:r>
            <a:endParaRPr lang="en-US" sz="900" dirty="0">
              <a:solidFill>
                <a:schemeClr val="bg1"/>
              </a:solidFill>
              <a:latin typeface="Roboto" panose="020B0604020202020204" charset="0"/>
              <a:ea typeface="Roboto" panose="020B0604020202020204" charset="0"/>
            </a:endParaRPr>
          </a:p>
          <a:p>
            <a:r>
              <a:rPr lang="en-US" sz="900" dirty="0">
                <a:solidFill>
                  <a:schemeClr val="bg1"/>
                </a:solidFill>
                <a:latin typeface="Roboto" panose="020B0604020202020204" charset="0"/>
                <a:ea typeface="Roboto" panose="020B0604020202020204" charset="0"/>
              </a:rPr>
              <a:t>Bottom-up budget estimates evaluate the cost of each work package in the work breakdown structure and allows the project manager to gain a better understanding of how much each phase of the project will cost.</a:t>
            </a:r>
          </a:p>
          <a:p>
            <a:pPr>
              <a:lnSpc>
                <a:spcPct val="115000"/>
              </a:lnSpc>
            </a:pPr>
            <a:endParaRPr lang="en-US" sz="400" dirty="0">
              <a:solidFill>
                <a:schemeClr val="bg1"/>
              </a:solidFill>
              <a:effectLst/>
              <a:latin typeface="Roboto" panose="020B0604020202020204" charset="0"/>
              <a:ea typeface="Roboto" panose="020B0604020202020204" charset="0"/>
            </a:endParaRPr>
          </a:p>
        </p:txBody>
      </p:sp>
    </p:spTree>
    <p:extLst>
      <p:ext uri="{BB962C8B-B14F-4D97-AF65-F5344CB8AC3E}">
        <p14:creationId xmlns:p14="http://schemas.microsoft.com/office/powerpoint/2010/main" val="4232216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Business Value</a:t>
            </a:r>
            <a:endParaRPr sz="3500" b="1"/>
          </a:p>
        </p:txBody>
      </p:sp>
      <p:sp>
        <p:nvSpPr>
          <p:cNvPr id="112" name="Google Shape;112;p16"/>
          <p:cNvSpPr txBox="1">
            <a:spLocks noGrp="1"/>
          </p:cNvSpPr>
          <p:nvPr>
            <p:ph type="body" idx="1"/>
          </p:nvPr>
        </p:nvSpPr>
        <p:spPr>
          <a:xfrm>
            <a:off x="489325" y="1229875"/>
            <a:ext cx="8520600" cy="33390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Char char="❖"/>
            </a:pPr>
            <a:r>
              <a:rPr lang="en" sz="2200"/>
              <a:t>Save time and fuel</a:t>
            </a:r>
            <a:endParaRPr sz="2200"/>
          </a:p>
          <a:p>
            <a:pPr marL="457200" lvl="0" indent="-368300" algn="l" rtl="0">
              <a:lnSpc>
                <a:spcPct val="200000"/>
              </a:lnSpc>
              <a:spcBef>
                <a:spcPts val="0"/>
              </a:spcBef>
              <a:spcAft>
                <a:spcPts val="0"/>
              </a:spcAft>
              <a:buSzPts val="2200"/>
              <a:buChar char="❖"/>
            </a:pPr>
            <a:r>
              <a:rPr lang="en" sz="2200"/>
              <a:t>Less pollution</a:t>
            </a:r>
            <a:endParaRPr sz="2200"/>
          </a:p>
          <a:p>
            <a:pPr marL="457200" lvl="0" indent="-368300" algn="l" rtl="0">
              <a:lnSpc>
                <a:spcPct val="200000"/>
              </a:lnSpc>
              <a:spcBef>
                <a:spcPts val="0"/>
              </a:spcBef>
              <a:spcAft>
                <a:spcPts val="0"/>
              </a:spcAft>
              <a:buSzPts val="2200"/>
              <a:buChar char="❖"/>
            </a:pPr>
            <a:r>
              <a:rPr lang="en" sz="2200"/>
              <a:t>Increase end user satisfaction</a:t>
            </a:r>
            <a:endParaRPr sz="2200"/>
          </a:p>
          <a:p>
            <a:pPr marL="457200" lvl="0" indent="-368300" algn="l" rtl="0">
              <a:lnSpc>
                <a:spcPct val="150000"/>
              </a:lnSpc>
              <a:spcBef>
                <a:spcPts val="0"/>
              </a:spcBef>
              <a:spcAft>
                <a:spcPts val="0"/>
              </a:spcAft>
              <a:buSzPts val="2200"/>
              <a:buChar char="❖"/>
            </a:pPr>
            <a:r>
              <a:rPr lang="en" sz="2200"/>
              <a:t>Can charge a small fee</a:t>
            </a:r>
            <a:endParaRPr sz="2200"/>
          </a:p>
          <a:p>
            <a:pPr marL="914400" lvl="1" indent="-342900" algn="l" rtl="0">
              <a:lnSpc>
                <a:spcPct val="150000"/>
              </a:lnSpc>
              <a:spcBef>
                <a:spcPts val="0"/>
              </a:spcBef>
              <a:spcAft>
                <a:spcPts val="0"/>
              </a:spcAft>
              <a:buSzPts val="1800"/>
              <a:buChar char="➢"/>
            </a:pPr>
            <a:r>
              <a:rPr lang="en" sz="1800"/>
              <a:t>$2 a per week</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139575"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t>Why Us</a:t>
            </a:r>
            <a:endParaRPr sz="3500" b="1"/>
          </a:p>
        </p:txBody>
      </p:sp>
      <p:sp>
        <p:nvSpPr>
          <p:cNvPr id="118" name="Google Shape;118;p17"/>
          <p:cNvSpPr txBox="1">
            <a:spLocks noGrp="1"/>
          </p:cNvSpPr>
          <p:nvPr>
            <p:ph type="body" idx="1"/>
          </p:nvPr>
        </p:nvSpPr>
        <p:spPr>
          <a:xfrm>
            <a:off x="139575"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We have the necessary technical skills</a:t>
            </a:r>
            <a:endParaRPr/>
          </a:p>
          <a:p>
            <a:pPr marL="914400" lvl="1" indent="-317500" algn="l" rtl="0">
              <a:lnSpc>
                <a:spcPct val="200000"/>
              </a:lnSpc>
              <a:spcBef>
                <a:spcPts val="0"/>
              </a:spcBef>
              <a:spcAft>
                <a:spcPts val="0"/>
              </a:spcAft>
              <a:buSzPts val="1400"/>
              <a:buChar char="➢"/>
            </a:pPr>
            <a:r>
              <a:rPr lang="en"/>
              <a:t>Engineering and Computer Science majors</a:t>
            </a:r>
            <a:endParaRPr/>
          </a:p>
          <a:p>
            <a:pPr marL="457200" lvl="0" indent="-342900" algn="l" rtl="0">
              <a:lnSpc>
                <a:spcPct val="200000"/>
              </a:lnSpc>
              <a:spcBef>
                <a:spcPts val="0"/>
              </a:spcBef>
              <a:spcAft>
                <a:spcPts val="0"/>
              </a:spcAft>
              <a:buSzPts val="1800"/>
              <a:buChar char="❖"/>
            </a:pPr>
            <a:r>
              <a:rPr lang="en"/>
              <a:t>Motivated to fix a issue that affects us personally</a:t>
            </a:r>
            <a:endParaRPr/>
          </a:p>
          <a:p>
            <a:pPr marL="457200" lvl="0" indent="-342900" algn="l" rtl="0">
              <a:lnSpc>
                <a:spcPct val="200000"/>
              </a:lnSpc>
              <a:spcBef>
                <a:spcPts val="0"/>
              </a:spcBef>
              <a:spcAft>
                <a:spcPts val="0"/>
              </a:spcAft>
              <a:buSzPts val="1800"/>
              <a:buChar char="❖"/>
            </a:pPr>
            <a:r>
              <a:rPr lang="en"/>
              <a:t>Desire to improve the student experience</a:t>
            </a:r>
            <a:endParaRPr/>
          </a:p>
          <a:p>
            <a:pPr marL="457200" lvl="0" indent="-342900" algn="l" rtl="0">
              <a:lnSpc>
                <a:spcPct val="200000"/>
              </a:lnSpc>
              <a:spcBef>
                <a:spcPts val="0"/>
              </a:spcBef>
              <a:spcAft>
                <a:spcPts val="0"/>
              </a:spcAft>
              <a:buSzPts val="1800"/>
              <a:buChar char="❖"/>
            </a:pPr>
            <a:r>
              <a:rPr lang="en"/>
              <a:t>Knowledgeable of what the key issues are</a:t>
            </a:r>
            <a:endParaRPr/>
          </a:p>
          <a:p>
            <a:pPr marL="457200" lvl="0" indent="-342900" algn="l" rtl="0">
              <a:lnSpc>
                <a:spcPct val="200000"/>
              </a:lnSpc>
              <a:spcBef>
                <a:spcPts val="0"/>
              </a:spcBef>
              <a:spcAft>
                <a:spcPts val="0"/>
              </a:spcAft>
              <a:buSzPts val="1800"/>
              <a:buChar char="❖"/>
            </a:pPr>
            <a:r>
              <a:rPr lang="en"/>
              <a:t>Understand the potential that we can achieve with this service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Google Shape;124;p18"/>
          <p:cNvSpPr txBox="1">
            <a:spLocks noGrp="1"/>
          </p:cNvSpPr>
          <p:nvPr>
            <p:ph type="title"/>
          </p:nvPr>
        </p:nvSpPr>
        <p:spPr>
          <a:xfrm>
            <a:off x="139575" y="134808"/>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Work Breakdown Structure</a:t>
            </a:r>
            <a:endParaRPr sz="3500" b="1"/>
          </a:p>
        </p:txBody>
      </p:sp>
      <p:sp>
        <p:nvSpPr>
          <p:cNvPr id="125" name="Google Shape;125;p18"/>
          <p:cNvSpPr txBox="1">
            <a:spLocks noGrp="1"/>
          </p:cNvSpPr>
          <p:nvPr>
            <p:ph type="body" idx="4294967295"/>
          </p:nvPr>
        </p:nvSpPr>
        <p:spPr>
          <a:xfrm>
            <a:off x="118078" y="984259"/>
            <a:ext cx="7089020" cy="1785900"/>
          </a:xfrm>
          <a:prstGeom prst="rect">
            <a:avLst/>
          </a:prstGeom>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Clr>
                <a:srgbClr val="FFFFFF"/>
              </a:buClr>
              <a:buSzPts val="2200"/>
              <a:buChar char="❖"/>
            </a:pPr>
            <a:r>
              <a:rPr lang="en" sz="2400" dirty="0">
                <a:solidFill>
                  <a:srgbClr val="FFFFFF"/>
                </a:solidFill>
              </a:rPr>
              <a:t>Broken down into 5 stages of software lifecycle</a:t>
            </a:r>
            <a:endParaRPr sz="2400" dirty="0">
              <a:solidFill>
                <a:srgbClr val="FFFFFF"/>
              </a:solidFill>
            </a:endParaRPr>
          </a:p>
          <a:p>
            <a:pPr marL="914400" lvl="1" indent="-349250" algn="l" rtl="0">
              <a:lnSpc>
                <a:spcPct val="200000"/>
              </a:lnSpc>
              <a:spcBef>
                <a:spcPts val="0"/>
              </a:spcBef>
              <a:spcAft>
                <a:spcPts val="0"/>
              </a:spcAft>
              <a:buClr>
                <a:srgbClr val="FFFFFF"/>
              </a:buClr>
              <a:buSzPts val="1900"/>
              <a:buChar char="➢"/>
            </a:pPr>
            <a:r>
              <a:rPr lang="en" sz="1800" dirty="0">
                <a:solidFill>
                  <a:srgbClr val="FFFFFF"/>
                </a:solidFill>
              </a:rPr>
              <a:t>Requirements, Design, Development, Testing, Deployment</a:t>
            </a:r>
            <a:endParaRPr sz="2000" dirty="0">
              <a:solidFill>
                <a:srgbClr val="FFFFFF"/>
              </a:solidFill>
            </a:endParaRPr>
          </a:p>
        </p:txBody>
      </p:sp>
      <p:pic>
        <p:nvPicPr>
          <p:cNvPr id="3" name="Picture 2">
            <a:extLst>
              <a:ext uri="{FF2B5EF4-FFF2-40B4-BE49-F238E27FC236}">
                <a16:creationId xmlns:a16="http://schemas.microsoft.com/office/drawing/2014/main" id="{FCB28E60-CC1E-48D3-905B-608BF6E7F7C9}"/>
              </a:ext>
            </a:extLst>
          </p:cNvPr>
          <p:cNvPicPr>
            <a:picLocks noChangeAspect="1"/>
          </p:cNvPicPr>
          <p:nvPr/>
        </p:nvPicPr>
        <p:blipFill>
          <a:blip r:embed="rId3"/>
          <a:stretch>
            <a:fillRect/>
          </a:stretch>
        </p:blipFill>
        <p:spPr>
          <a:xfrm>
            <a:off x="118078" y="3503154"/>
            <a:ext cx="6483927" cy="1089152"/>
          </a:xfrm>
          <a:prstGeom prst="rect">
            <a:avLst/>
          </a:prstGeom>
        </p:spPr>
      </p:pic>
      <p:pic>
        <p:nvPicPr>
          <p:cNvPr id="6" name="Picture 5">
            <a:extLst>
              <a:ext uri="{FF2B5EF4-FFF2-40B4-BE49-F238E27FC236}">
                <a16:creationId xmlns:a16="http://schemas.microsoft.com/office/drawing/2014/main" id="{26F98002-7A98-4ABB-8FD1-34DF5E845A04}"/>
              </a:ext>
            </a:extLst>
          </p:cNvPr>
          <p:cNvPicPr>
            <a:picLocks noChangeAspect="1"/>
          </p:cNvPicPr>
          <p:nvPr/>
        </p:nvPicPr>
        <p:blipFill>
          <a:blip r:embed="rId4"/>
          <a:stretch>
            <a:fillRect/>
          </a:stretch>
        </p:blipFill>
        <p:spPr>
          <a:xfrm>
            <a:off x="7207098" y="0"/>
            <a:ext cx="192727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139575" y="7215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Requirements</a:t>
            </a:r>
            <a:endParaRPr sz="3500" b="1"/>
          </a:p>
        </p:txBody>
      </p:sp>
      <p:sp>
        <p:nvSpPr>
          <p:cNvPr id="131" name="Google Shape;131;p19"/>
          <p:cNvSpPr txBox="1">
            <a:spLocks noGrp="1"/>
          </p:cNvSpPr>
          <p:nvPr>
            <p:ph type="body" idx="4294967295"/>
          </p:nvPr>
        </p:nvSpPr>
        <p:spPr>
          <a:xfrm>
            <a:off x="483825" y="679950"/>
            <a:ext cx="8520600" cy="259665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Mobile app</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Web page</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Server/back-end</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Host computer system</a:t>
            </a:r>
          </a:p>
          <a:p>
            <a:pPr marL="457200" lvl="0" indent="-368300" algn="l" rtl="0">
              <a:lnSpc>
                <a:spcPct val="150000"/>
              </a:lnSpc>
              <a:spcBef>
                <a:spcPts val="0"/>
              </a:spcBef>
              <a:spcAft>
                <a:spcPts val="0"/>
              </a:spcAft>
              <a:buClr>
                <a:srgbClr val="FFFFFF"/>
              </a:buClr>
              <a:buSzPts val="2200"/>
              <a:buChar char="❖"/>
            </a:pPr>
            <a:r>
              <a:rPr lang="en-US" sz="2000" dirty="0">
                <a:solidFill>
                  <a:srgbClr val="FFFFFF"/>
                </a:solidFill>
              </a:rPr>
              <a:t>UI/UX</a:t>
            </a:r>
            <a:br>
              <a:rPr lang="en-US" sz="2200" dirty="0">
                <a:solidFill>
                  <a:srgbClr val="FFFFFF"/>
                </a:solidFill>
              </a:rPr>
            </a:br>
            <a:endParaRPr lang="en-US" sz="2200" dirty="0">
              <a:solidFill>
                <a:srgbClr val="FFFFFF"/>
              </a:solidFill>
            </a:endParaRPr>
          </a:p>
          <a:p>
            <a:pPr marL="457200" lvl="0" indent="-368300" algn="l" rtl="0">
              <a:lnSpc>
                <a:spcPct val="150000"/>
              </a:lnSpc>
              <a:spcBef>
                <a:spcPts val="0"/>
              </a:spcBef>
              <a:spcAft>
                <a:spcPts val="0"/>
              </a:spcAft>
              <a:buClr>
                <a:srgbClr val="FFFFFF"/>
              </a:buClr>
              <a:buSzPts val="2200"/>
              <a:buChar char="❖"/>
            </a:pPr>
            <a:r>
              <a:rPr lang="en-US" sz="2200" dirty="0">
                <a:solidFill>
                  <a:srgbClr val="FFFFFF"/>
                </a:solidFill>
              </a:rPr>
              <a:t>Get information about what the client wants out of the system</a:t>
            </a:r>
          </a:p>
          <a:p>
            <a:pPr marL="457200" lvl="0" indent="-368300" algn="l" rtl="0">
              <a:lnSpc>
                <a:spcPct val="150000"/>
              </a:lnSpc>
              <a:spcBef>
                <a:spcPts val="0"/>
              </a:spcBef>
              <a:spcAft>
                <a:spcPts val="0"/>
              </a:spcAft>
              <a:buClr>
                <a:srgbClr val="FFFFFF"/>
              </a:buClr>
              <a:buSzPts val="2200"/>
              <a:buChar char="❖"/>
            </a:pPr>
            <a:r>
              <a:rPr lang="en-US" sz="2200" dirty="0">
                <a:solidFill>
                  <a:srgbClr val="FFFFFF"/>
                </a:solidFill>
              </a:rPr>
              <a:t>Broken down into functional areas</a:t>
            </a:r>
          </a:p>
          <a:p>
            <a:pPr marL="457200" lvl="0" indent="-368300" algn="l" rtl="0">
              <a:lnSpc>
                <a:spcPct val="150000"/>
              </a:lnSpc>
              <a:spcBef>
                <a:spcPts val="0"/>
              </a:spcBef>
              <a:spcAft>
                <a:spcPts val="0"/>
              </a:spcAft>
              <a:buClr>
                <a:srgbClr val="FFFFFF"/>
              </a:buClr>
              <a:buSzPts val="2200"/>
              <a:buChar char="❖"/>
            </a:pPr>
            <a:endParaRPr lang="en-US" sz="2200"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0;p19">
            <a:extLst>
              <a:ext uri="{FF2B5EF4-FFF2-40B4-BE49-F238E27FC236}">
                <a16:creationId xmlns:a16="http://schemas.microsoft.com/office/drawing/2014/main" id="{3B9FF13A-781E-4956-ACAD-1D1AB1058A14}"/>
              </a:ext>
            </a:extLst>
          </p:cNvPr>
          <p:cNvSpPr txBox="1">
            <a:spLocks noGrp="1"/>
          </p:cNvSpPr>
          <p:nvPr>
            <p:ph type="title"/>
          </p:nvPr>
        </p:nvSpPr>
        <p:spPr>
          <a:xfrm>
            <a:off x="139575" y="0"/>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Requirements</a:t>
            </a:r>
            <a:endParaRPr sz="3500" b="1"/>
          </a:p>
        </p:txBody>
      </p:sp>
      <p:pic>
        <p:nvPicPr>
          <p:cNvPr id="4" name="Picture 3">
            <a:extLst>
              <a:ext uri="{FF2B5EF4-FFF2-40B4-BE49-F238E27FC236}">
                <a16:creationId xmlns:a16="http://schemas.microsoft.com/office/drawing/2014/main" id="{775EF908-4C40-4CD3-B05D-C096FCB997D1}"/>
              </a:ext>
            </a:extLst>
          </p:cNvPr>
          <p:cNvPicPr>
            <a:picLocks noChangeAspect="1"/>
          </p:cNvPicPr>
          <p:nvPr/>
        </p:nvPicPr>
        <p:blipFill>
          <a:blip r:embed="rId2"/>
          <a:stretch>
            <a:fillRect/>
          </a:stretch>
        </p:blipFill>
        <p:spPr>
          <a:xfrm>
            <a:off x="139575" y="701387"/>
            <a:ext cx="1016793" cy="1162049"/>
          </a:xfrm>
          <a:prstGeom prst="rect">
            <a:avLst/>
          </a:prstGeom>
        </p:spPr>
      </p:pic>
      <p:pic>
        <p:nvPicPr>
          <p:cNvPr id="5" name="Picture 4">
            <a:extLst>
              <a:ext uri="{FF2B5EF4-FFF2-40B4-BE49-F238E27FC236}">
                <a16:creationId xmlns:a16="http://schemas.microsoft.com/office/drawing/2014/main" id="{D860DB28-031E-4837-A171-05F9E22EE6E4}"/>
              </a:ext>
            </a:extLst>
          </p:cNvPr>
          <p:cNvPicPr>
            <a:picLocks noChangeAspect="1"/>
          </p:cNvPicPr>
          <p:nvPr/>
        </p:nvPicPr>
        <p:blipFill>
          <a:blip r:embed="rId3"/>
          <a:stretch>
            <a:fillRect/>
          </a:stretch>
        </p:blipFill>
        <p:spPr>
          <a:xfrm>
            <a:off x="1240005" y="701388"/>
            <a:ext cx="1297686" cy="2756932"/>
          </a:xfrm>
          <a:prstGeom prst="rect">
            <a:avLst/>
          </a:prstGeom>
        </p:spPr>
      </p:pic>
      <p:pic>
        <p:nvPicPr>
          <p:cNvPr id="6" name="Picture 5">
            <a:extLst>
              <a:ext uri="{FF2B5EF4-FFF2-40B4-BE49-F238E27FC236}">
                <a16:creationId xmlns:a16="http://schemas.microsoft.com/office/drawing/2014/main" id="{39E7898C-F069-4581-BFDA-F9B7151167FD}"/>
              </a:ext>
            </a:extLst>
          </p:cNvPr>
          <p:cNvPicPr>
            <a:picLocks noChangeAspect="1"/>
          </p:cNvPicPr>
          <p:nvPr/>
        </p:nvPicPr>
        <p:blipFill>
          <a:blip r:embed="rId4"/>
          <a:stretch>
            <a:fillRect/>
          </a:stretch>
        </p:blipFill>
        <p:spPr>
          <a:xfrm>
            <a:off x="2597250" y="701388"/>
            <a:ext cx="1258780" cy="2894118"/>
          </a:xfrm>
          <a:prstGeom prst="rect">
            <a:avLst/>
          </a:prstGeom>
        </p:spPr>
      </p:pic>
      <p:pic>
        <p:nvPicPr>
          <p:cNvPr id="7" name="Picture 6">
            <a:extLst>
              <a:ext uri="{FF2B5EF4-FFF2-40B4-BE49-F238E27FC236}">
                <a16:creationId xmlns:a16="http://schemas.microsoft.com/office/drawing/2014/main" id="{BD19CC66-9F26-4C36-8B2B-5D8CFC865E14}"/>
              </a:ext>
            </a:extLst>
          </p:cNvPr>
          <p:cNvPicPr>
            <a:picLocks noChangeAspect="1"/>
          </p:cNvPicPr>
          <p:nvPr/>
        </p:nvPicPr>
        <p:blipFill>
          <a:blip r:embed="rId5"/>
          <a:stretch>
            <a:fillRect/>
          </a:stretch>
        </p:blipFill>
        <p:spPr>
          <a:xfrm>
            <a:off x="3933511" y="701387"/>
            <a:ext cx="1071223" cy="3084125"/>
          </a:xfrm>
          <a:prstGeom prst="rect">
            <a:avLst/>
          </a:prstGeom>
        </p:spPr>
      </p:pic>
      <p:pic>
        <p:nvPicPr>
          <p:cNvPr id="8" name="Picture 7">
            <a:extLst>
              <a:ext uri="{FF2B5EF4-FFF2-40B4-BE49-F238E27FC236}">
                <a16:creationId xmlns:a16="http://schemas.microsoft.com/office/drawing/2014/main" id="{140E93DB-48B5-4329-81ED-91F259310264}"/>
              </a:ext>
            </a:extLst>
          </p:cNvPr>
          <p:cNvPicPr>
            <a:picLocks noChangeAspect="1"/>
          </p:cNvPicPr>
          <p:nvPr/>
        </p:nvPicPr>
        <p:blipFill>
          <a:blip r:embed="rId6"/>
          <a:stretch>
            <a:fillRect/>
          </a:stretch>
        </p:blipFill>
        <p:spPr>
          <a:xfrm>
            <a:off x="5082215" y="701387"/>
            <a:ext cx="1241727" cy="3359965"/>
          </a:xfrm>
          <a:prstGeom prst="rect">
            <a:avLst/>
          </a:prstGeom>
        </p:spPr>
      </p:pic>
      <p:pic>
        <p:nvPicPr>
          <p:cNvPr id="15" name="Picture 14">
            <a:extLst>
              <a:ext uri="{FF2B5EF4-FFF2-40B4-BE49-F238E27FC236}">
                <a16:creationId xmlns:a16="http://schemas.microsoft.com/office/drawing/2014/main" id="{32BB805D-FD20-4F5A-B313-4CED63721CB8}"/>
              </a:ext>
            </a:extLst>
          </p:cNvPr>
          <p:cNvPicPr>
            <a:picLocks noChangeAspect="1"/>
          </p:cNvPicPr>
          <p:nvPr/>
        </p:nvPicPr>
        <p:blipFill>
          <a:blip r:embed="rId7"/>
          <a:stretch>
            <a:fillRect/>
          </a:stretch>
        </p:blipFill>
        <p:spPr>
          <a:xfrm>
            <a:off x="6400554" y="701387"/>
            <a:ext cx="1413274" cy="2076137"/>
          </a:xfrm>
          <a:prstGeom prst="rect">
            <a:avLst/>
          </a:prstGeom>
        </p:spPr>
      </p:pic>
      <p:pic>
        <p:nvPicPr>
          <p:cNvPr id="16" name="Picture 15">
            <a:extLst>
              <a:ext uri="{FF2B5EF4-FFF2-40B4-BE49-F238E27FC236}">
                <a16:creationId xmlns:a16="http://schemas.microsoft.com/office/drawing/2014/main" id="{C034EB52-F182-4D75-8BC1-6DE299B7E2C0}"/>
              </a:ext>
            </a:extLst>
          </p:cNvPr>
          <p:cNvPicPr>
            <a:picLocks noChangeAspect="1"/>
          </p:cNvPicPr>
          <p:nvPr/>
        </p:nvPicPr>
        <p:blipFill>
          <a:blip r:embed="rId8"/>
          <a:stretch>
            <a:fillRect/>
          </a:stretch>
        </p:blipFill>
        <p:spPr>
          <a:xfrm>
            <a:off x="7890440" y="701387"/>
            <a:ext cx="1228299" cy="1768750"/>
          </a:xfrm>
          <a:prstGeom prst="rect">
            <a:avLst/>
          </a:prstGeom>
        </p:spPr>
      </p:pic>
    </p:spTree>
    <p:extLst>
      <p:ext uri="{BB962C8B-B14F-4D97-AF65-F5344CB8AC3E}">
        <p14:creationId xmlns:p14="http://schemas.microsoft.com/office/powerpoint/2010/main" val="334044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39575" y="120641"/>
            <a:ext cx="8520600" cy="60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b="1"/>
              <a:t>WBS: Design</a:t>
            </a:r>
            <a:endParaRPr sz="3500" b="1"/>
          </a:p>
        </p:txBody>
      </p:sp>
      <p:sp>
        <p:nvSpPr>
          <p:cNvPr id="4" name="Google Shape;131;p19">
            <a:extLst>
              <a:ext uri="{FF2B5EF4-FFF2-40B4-BE49-F238E27FC236}">
                <a16:creationId xmlns:a16="http://schemas.microsoft.com/office/drawing/2014/main" id="{FEF5792D-6FE3-4C78-9E9D-30D73048AC3F}"/>
              </a:ext>
            </a:extLst>
          </p:cNvPr>
          <p:cNvSpPr txBox="1">
            <a:spLocks/>
          </p:cNvSpPr>
          <p:nvPr/>
        </p:nvSpPr>
        <p:spPr>
          <a:xfrm>
            <a:off x="360217" y="679950"/>
            <a:ext cx="8644207" cy="259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indent="-368300">
              <a:lnSpc>
                <a:spcPct val="150000"/>
              </a:lnSpc>
              <a:buClr>
                <a:srgbClr val="FFFFFF"/>
              </a:buClr>
              <a:buSzPts val="2200"/>
              <a:buFont typeface="Roboto"/>
              <a:buChar char="❖"/>
            </a:pPr>
            <a:r>
              <a:rPr lang="en-US" sz="2000" dirty="0">
                <a:solidFill>
                  <a:srgbClr val="FFFFFF"/>
                </a:solidFill>
              </a:rPr>
              <a:t>Host comp. system</a:t>
            </a:r>
          </a:p>
          <a:p>
            <a:pPr indent="-368300">
              <a:lnSpc>
                <a:spcPct val="150000"/>
              </a:lnSpc>
              <a:buClr>
                <a:srgbClr val="FFFFFF"/>
              </a:buClr>
              <a:buSzPts val="2200"/>
              <a:buFont typeface="Roboto"/>
              <a:buChar char="❖"/>
            </a:pPr>
            <a:r>
              <a:rPr lang="en-US" sz="2000" dirty="0">
                <a:solidFill>
                  <a:srgbClr val="FFFFFF"/>
                </a:solidFill>
              </a:rPr>
              <a:t>Mobile app</a:t>
            </a:r>
          </a:p>
          <a:p>
            <a:pPr indent="-368300">
              <a:lnSpc>
                <a:spcPct val="150000"/>
              </a:lnSpc>
              <a:buClr>
                <a:srgbClr val="FFFFFF"/>
              </a:buClr>
              <a:buSzPts val="2200"/>
              <a:buFont typeface="Roboto"/>
              <a:buChar char="❖"/>
            </a:pPr>
            <a:r>
              <a:rPr lang="en-US" sz="2000" dirty="0">
                <a:solidFill>
                  <a:srgbClr val="FFFFFF"/>
                </a:solidFill>
              </a:rPr>
              <a:t>UI/UX</a:t>
            </a:r>
          </a:p>
          <a:p>
            <a:pPr indent="-368300">
              <a:lnSpc>
                <a:spcPct val="150000"/>
              </a:lnSpc>
              <a:buClr>
                <a:srgbClr val="FFFFFF"/>
              </a:buClr>
              <a:buSzPts val="2200"/>
              <a:buFont typeface="Roboto"/>
              <a:buChar char="❖"/>
            </a:pPr>
            <a:r>
              <a:rPr lang="en-US" sz="2000" dirty="0">
                <a:solidFill>
                  <a:srgbClr val="FFFFFF"/>
                </a:solidFill>
              </a:rPr>
              <a:t>Server/back-end</a:t>
            </a:r>
          </a:p>
          <a:p>
            <a:pPr indent="-368300">
              <a:lnSpc>
                <a:spcPct val="150000"/>
              </a:lnSpc>
              <a:buClr>
                <a:srgbClr val="FFFFFF"/>
              </a:buClr>
              <a:buSzPts val="2200"/>
              <a:buFont typeface="Roboto"/>
              <a:buChar char="❖"/>
            </a:pPr>
            <a:r>
              <a:rPr lang="en-US" sz="2000" dirty="0">
                <a:solidFill>
                  <a:srgbClr val="FFFFFF"/>
                </a:solidFill>
              </a:rPr>
              <a:t>Web page</a:t>
            </a:r>
            <a:br>
              <a:rPr lang="en-US" sz="2400" dirty="0">
                <a:solidFill>
                  <a:srgbClr val="FFFFFF"/>
                </a:solidFill>
              </a:rPr>
            </a:br>
            <a:endParaRPr lang="en-US" sz="2400" dirty="0">
              <a:solidFill>
                <a:srgbClr val="FFFFFF"/>
              </a:solidFill>
            </a:endParaRPr>
          </a:p>
          <a:p>
            <a:pPr indent="-368300">
              <a:lnSpc>
                <a:spcPct val="150000"/>
              </a:lnSpc>
              <a:buClr>
                <a:srgbClr val="FFFFFF"/>
              </a:buClr>
              <a:buSzPts val="2200"/>
              <a:buFont typeface="Roboto"/>
              <a:buChar char="❖"/>
            </a:pPr>
            <a:r>
              <a:rPr lang="en-US" sz="2400" dirty="0">
                <a:solidFill>
                  <a:srgbClr val="FFFFFF"/>
                </a:solidFill>
              </a:rPr>
              <a:t>Design what is important to end users</a:t>
            </a:r>
          </a:p>
          <a:p>
            <a:pPr indent="-368300">
              <a:lnSpc>
                <a:spcPct val="150000"/>
              </a:lnSpc>
              <a:buClr>
                <a:srgbClr val="FFFFFF"/>
              </a:buClr>
              <a:buSzPts val="2200"/>
              <a:buFont typeface="Roboto"/>
              <a:buChar char="❖"/>
            </a:pPr>
            <a:r>
              <a:rPr lang="en-US" sz="2400" dirty="0">
                <a:solidFill>
                  <a:srgbClr val="FFFFFF"/>
                </a:solidFill>
              </a:rPr>
              <a:t>Design essential architecture for system to work</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6281</Words>
  <Application>Microsoft Office PowerPoint</Application>
  <PresentationFormat>On-screen Show (16:9)</PresentationFormat>
  <Paragraphs>554</Paragraphs>
  <Slides>36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Wingdings</vt:lpstr>
      <vt:lpstr>Roboto</vt:lpstr>
      <vt:lpstr>Arial</vt:lpstr>
      <vt:lpstr>Geometric</vt:lpstr>
      <vt:lpstr>Campus Parking Availability App</vt:lpstr>
      <vt:lpstr>PowerPoint Presentation</vt:lpstr>
      <vt:lpstr>Project Overview</vt:lpstr>
      <vt:lpstr>Business Value</vt:lpstr>
      <vt:lpstr>Why Us</vt:lpstr>
      <vt:lpstr>Work Breakdown Structure</vt:lpstr>
      <vt:lpstr>WBS: Requirements</vt:lpstr>
      <vt:lpstr>WBS: Requirements</vt:lpstr>
      <vt:lpstr>WBS: Design</vt:lpstr>
      <vt:lpstr>WBS: Design</vt:lpstr>
      <vt:lpstr>WBS: Development</vt:lpstr>
      <vt:lpstr>WBS: Development</vt:lpstr>
      <vt:lpstr>WBS: Testing</vt:lpstr>
      <vt:lpstr>WBS: Testing</vt:lpstr>
      <vt:lpstr>WBS: Deployment</vt:lpstr>
      <vt:lpstr>WBS: Deployment</vt:lpstr>
      <vt:lpstr>Pricing Milestones</vt:lpstr>
      <vt:lpstr>Pricing Milestones</vt:lpstr>
      <vt:lpstr>Key Risks &amp; Issues</vt:lpstr>
      <vt:lpstr>Decisions &amp; Actions</vt:lpstr>
      <vt:lpstr>RMP Flowchart</vt:lpstr>
      <vt:lpstr>PowerPoint Presentation</vt:lpstr>
      <vt:lpstr>PowerPoint Presentation</vt:lpstr>
      <vt:lpstr>PowerPoint Presentation</vt:lpstr>
      <vt:lpstr>RMP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Parking Availability App</dc:title>
  <cp:lastModifiedBy>McCrea, Everett Nash</cp:lastModifiedBy>
  <cp:revision>97</cp:revision>
  <dcterms:modified xsi:type="dcterms:W3CDTF">2020-04-23T15:05:22Z</dcterms:modified>
</cp:coreProperties>
</file>